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42" r:id="rId2"/>
    <p:sldId id="349" r:id="rId3"/>
    <p:sldId id="367" r:id="rId4"/>
    <p:sldId id="257" r:id="rId5"/>
    <p:sldId id="302" r:id="rId6"/>
    <p:sldId id="364" r:id="rId7"/>
    <p:sldId id="259" r:id="rId8"/>
    <p:sldId id="372" r:id="rId9"/>
    <p:sldId id="261" r:id="rId10"/>
    <p:sldId id="269" r:id="rId11"/>
    <p:sldId id="306" r:id="rId12"/>
    <p:sldId id="307" r:id="rId13"/>
    <p:sldId id="314" r:id="rId14"/>
    <p:sldId id="370" r:id="rId15"/>
    <p:sldId id="374" r:id="rId16"/>
    <p:sldId id="309" r:id="rId17"/>
    <p:sldId id="385" r:id="rId18"/>
    <p:sldId id="310" r:id="rId19"/>
    <p:sldId id="311" r:id="rId20"/>
    <p:sldId id="344" r:id="rId21"/>
    <p:sldId id="369" r:id="rId22"/>
    <p:sldId id="384" r:id="rId23"/>
    <p:sldId id="378" r:id="rId24"/>
    <p:sldId id="315" r:id="rId25"/>
    <p:sldId id="317" r:id="rId26"/>
    <p:sldId id="318" r:id="rId27"/>
    <p:sldId id="319" r:id="rId28"/>
    <p:sldId id="343" r:id="rId29"/>
    <p:sldId id="320" r:id="rId30"/>
    <p:sldId id="382" r:id="rId31"/>
    <p:sldId id="373" r:id="rId32"/>
    <p:sldId id="368" r:id="rId33"/>
    <p:sldId id="288" r:id="rId34"/>
    <p:sldId id="290" r:id="rId35"/>
    <p:sldId id="337" r:id="rId36"/>
    <p:sldId id="383" r:id="rId37"/>
    <p:sldId id="359" r:id="rId38"/>
    <p:sldId id="340" r:id="rId39"/>
    <p:sldId id="323" r:id="rId40"/>
    <p:sldId id="375" r:id="rId41"/>
    <p:sldId id="365" r:id="rId42"/>
    <p:sldId id="366" r:id="rId43"/>
    <p:sldId id="347" r:id="rId44"/>
    <p:sldId id="381" r:id="rId45"/>
    <p:sldId id="356" r:id="rId46"/>
    <p:sldId id="324" r:id="rId47"/>
    <p:sldId id="338" r:id="rId48"/>
    <p:sldId id="376" r:id="rId49"/>
    <p:sldId id="377" r:id="rId50"/>
    <p:sldId id="350" r:id="rId51"/>
    <p:sldId id="371" r:id="rId5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 Groenhart" initials="MG" lastIdx="7" clrIdx="0"/>
  <p:cmAuthor id="1" name="nrr" initials="nrr" lastIdx="13" clrIdx="1"/>
  <p:cmAuthor id="2" name="Nederlandse Reanimatie Raad" initials="NRR" lastIdx="0" clrIdx="2"/>
  <p:cmAuthor id="3" name="Helma" initials="H" lastIdx="14" clrIdx="3"/>
  <p:cmAuthor id="4" name="Wiebe De Vries" initials="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D48"/>
    <a:srgbClr val="CC0000"/>
    <a:srgbClr val="EA0000"/>
    <a:srgbClr val="084077"/>
    <a:srgbClr val="000000"/>
    <a:srgbClr val="339966"/>
    <a:srgbClr val="009242"/>
    <a:srgbClr val="00863D"/>
    <a:srgbClr val="F7F7F7"/>
    <a:srgbClr val="D4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4704" autoAdjust="0"/>
  </p:normalViewPr>
  <p:slideViewPr>
    <p:cSldViewPr snapToGrid="0">
      <p:cViewPr>
        <p:scale>
          <a:sx n="49" d="100"/>
          <a:sy n="49" d="100"/>
        </p:scale>
        <p:origin x="-1956" y="-540"/>
      </p:cViewPr>
      <p:guideLst>
        <p:guide orient="horz" pos="624"/>
        <p:guide pos="3024"/>
      </p:guideLst>
    </p:cSldViewPr>
  </p:slideViewPr>
  <p:outlineViewPr>
    <p:cViewPr>
      <p:scale>
        <a:sx n="33" d="100"/>
        <a:sy n="33" d="100"/>
      </p:scale>
      <p:origin x="0" y="-4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150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3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66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3" y="912166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E3BF85-CB94-460C-8747-B04FE4F8BA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3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7"/>
            <a:ext cx="5852814" cy="43203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3D3937A-ACE1-4EDC-86FC-B94E956171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7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2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9143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13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050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14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1585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15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4067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65500E-9C22-4B84-8680-C1EC887251E5}" type="slidenum">
              <a:rPr lang="nl-NL" smtClean="0">
                <a:cs typeface="Arial" charset="0"/>
              </a:rPr>
              <a:pPr/>
              <a:t>16</a:t>
            </a:fld>
            <a:endParaRPr lang="nl-NL" smtClean="0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7603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0AD28-5CB6-4D7A-AC52-C81E5002D894}" type="slidenum">
              <a:rPr lang="nl-NL" smtClean="0">
                <a:cs typeface="Arial" charset="0"/>
              </a:rPr>
              <a:pPr/>
              <a:t>17</a:t>
            </a:fld>
            <a:endParaRPr lang="nl-NL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7250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BF359A-D284-4934-901C-462BF9FA6F74}" type="slidenum">
              <a:rPr lang="nl-NL" smtClean="0">
                <a:cs typeface="Arial" charset="0"/>
              </a:rPr>
              <a:pPr/>
              <a:t>18</a:t>
            </a:fld>
            <a:endParaRPr lang="nl-NL" smtClean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18433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0AD28-5CB6-4D7A-AC52-C81E5002D894}" type="slidenum">
              <a:rPr lang="nl-NL" smtClean="0">
                <a:cs typeface="Arial" charset="0"/>
              </a:rPr>
              <a:pPr/>
              <a:t>19</a:t>
            </a:fld>
            <a:endParaRPr lang="nl-NL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27537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42C23B8B-25C7-4F01-971F-535198AA7616}" type="slidenum">
              <a:rPr lang="nl-NL" sz="1200"/>
              <a:pPr algn="r"/>
              <a:t>20</a:t>
            </a:fld>
            <a:endParaRPr lang="nl-NL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1223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22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73011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23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Let op!</a:t>
            </a:r>
            <a:r>
              <a:rPr lang="nl-NL" baseline="0" dirty="0" smtClean="0"/>
              <a:t> Gelegenheid voor vragen is na de demo met uitleg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7088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517703-6B94-4367-99D0-B0FCAFFD3A68}" type="slidenum">
              <a:rPr lang="nl-NL" smtClean="0">
                <a:cs typeface="Arial" charset="0"/>
              </a:rPr>
              <a:pPr/>
              <a:t>4</a:t>
            </a:fld>
            <a:endParaRPr lang="nl-NL" smtClean="0"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1038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0071FC-E8EC-443A-80FC-6A0B28F381DE}" type="slidenum">
              <a:rPr lang="nl-NL" smtClean="0">
                <a:cs typeface="Arial" charset="0"/>
              </a:rPr>
              <a:pPr/>
              <a:t>24</a:t>
            </a:fld>
            <a:endParaRPr lang="nl-NL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97017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301793-79FB-47DC-99A4-8D527972E52A}" type="slidenum">
              <a:rPr lang="nl-NL" smtClean="0">
                <a:cs typeface="Arial" charset="0"/>
              </a:rPr>
              <a:pPr/>
              <a:t>25</a:t>
            </a:fld>
            <a:endParaRPr lang="nl-NL" smtClean="0"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58286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E5B19B-93FC-4C9D-BEDA-F867FCB24627}" type="slidenum">
              <a:rPr lang="nl-NL" smtClean="0">
                <a:cs typeface="Arial" charset="0"/>
              </a:rPr>
              <a:pPr/>
              <a:t>26</a:t>
            </a:fld>
            <a:endParaRPr lang="nl-NL" smtClean="0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22442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8F247A-17B8-4054-B958-F202D18F4806}" type="slidenum">
              <a:rPr lang="nl-NL" smtClean="0">
                <a:cs typeface="Arial" charset="0"/>
              </a:rPr>
              <a:pPr/>
              <a:t>27</a:t>
            </a:fld>
            <a:endParaRPr lang="nl-NL" smtClean="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15920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76630-C4DF-4A5F-AF70-2108325B4A0F}" type="slidenum">
              <a:rPr lang="nl-NL" smtClean="0">
                <a:cs typeface="Arial" charset="0"/>
              </a:rPr>
              <a:pPr/>
              <a:t>28</a:t>
            </a:fld>
            <a:endParaRPr lang="nl-NL" smtClean="0"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61492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96F5BE-89A0-4CC5-9035-46360D0204A6}" type="slidenum">
              <a:rPr lang="nl-NL" smtClean="0">
                <a:cs typeface="Arial" charset="0"/>
              </a:rPr>
              <a:pPr/>
              <a:t>29</a:t>
            </a:fld>
            <a:endParaRPr lang="nl-NL" smtClean="0"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6141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30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Let op!</a:t>
            </a:r>
            <a:r>
              <a:rPr lang="nl-NL" baseline="0" dirty="0" smtClean="0"/>
              <a:t> Gelegenheid voor vragen is na de demo </a:t>
            </a:r>
            <a:r>
              <a:rPr lang="nl-NL" baseline="0" smtClean="0"/>
              <a:t>met uitleg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93650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32</a:t>
            </a:fld>
            <a:endParaRPr lang="nl-NL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74410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2032A6-6C64-4052-B0E4-8772AD6E94F1}" type="slidenum">
              <a:rPr lang="nl-NL" smtClean="0">
                <a:cs typeface="Arial" charset="0"/>
              </a:rPr>
              <a:pPr/>
              <a:t>33</a:t>
            </a:fld>
            <a:endParaRPr lang="nl-NL" smtClean="0"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170100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907E89-ED84-4F91-9D02-0B6EAF434EA2}" type="slidenum">
              <a:rPr lang="nl-NL" smtClean="0">
                <a:cs typeface="Arial" charset="0"/>
              </a:rPr>
              <a:pPr/>
              <a:t>34</a:t>
            </a:fld>
            <a:endParaRPr lang="nl-NL" smtClean="0"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6450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6FC60-C7C3-42CF-B25C-D08B6751D22B}" type="slidenum">
              <a:rPr lang="nl-NL" smtClean="0">
                <a:cs typeface="Arial" charset="0"/>
              </a:rPr>
              <a:pPr/>
              <a:t>5</a:t>
            </a:fld>
            <a:endParaRPr lang="nl-NL" smtClean="0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99431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AF334B-DE92-4FC1-8010-628A368C51E8}" type="slidenum">
              <a:rPr lang="nl-NL" smtClean="0">
                <a:cs typeface="Arial" charset="0"/>
              </a:rPr>
              <a:pPr/>
              <a:t>35</a:t>
            </a:fld>
            <a:endParaRPr lang="nl-NL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Na een</a:t>
            </a:r>
            <a:r>
              <a:rPr lang="nl-NL" baseline="0" dirty="0" smtClean="0"/>
              <a:t> demo zonder uitleg (stap 1) mogen cursisten direct zelf aan de slag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37344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36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Let op!</a:t>
            </a:r>
            <a:r>
              <a:rPr lang="nl-NL" baseline="0" dirty="0" smtClean="0"/>
              <a:t> Gelegenheid voor vragen is na de demo </a:t>
            </a:r>
            <a:r>
              <a:rPr lang="nl-NL" baseline="0" smtClean="0"/>
              <a:t>met uitleg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84171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37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43785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38</a:t>
            </a:fld>
            <a:endParaRPr lang="nl-NL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346043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B3F64C-1261-47D0-91BA-9D07A6252004}" type="slidenum">
              <a:rPr lang="nl-NL" smtClean="0">
                <a:cs typeface="Arial" charset="0"/>
              </a:rPr>
              <a:pPr/>
              <a:t>39</a:t>
            </a:fld>
            <a:endParaRPr lang="nl-NL" smtClean="0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08999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40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24166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41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07518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43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30044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44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5044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55DB3-1C25-46E4-8E1F-332BA00D7A54}" type="slidenum">
              <a:rPr lang="nl-NL" smtClean="0">
                <a:cs typeface="Arial" charset="0"/>
              </a:rPr>
              <a:pPr/>
              <a:t>46</a:t>
            </a:fld>
            <a:endParaRPr lang="nl-NL" smtClean="0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1870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6FC60-C7C3-42CF-B25C-D08B6751D22B}" type="slidenum">
              <a:rPr lang="nl-NL" smtClean="0">
                <a:cs typeface="Arial" charset="0"/>
              </a:rPr>
              <a:pPr/>
              <a:t>6</a:t>
            </a:fld>
            <a:endParaRPr lang="nl-NL" smtClean="0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81974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48</a:t>
            </a:fld>
            <a:endParaRPr lang="nl-NL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22607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49</a:t>
            </a:fld>
            <a:endParaRPr lang="nl-NL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55182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50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19673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51</a:t>
            </a:fld>
            <a:endParaRPr lang="nl-NL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7790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069719-9F0B-4DB7-ABAE-12FCA9B895B3}" type="slidenum">
              <a:rPr lang="nl-NL" smtClean="0">
                <a:cs typeface="Arial" charset="0"/>
              </a:rPr>
              <a:pPr/>
              <a:t>7</a:t>
            </a:fld>
            <a:endParaRPr lang="nl-NL" smtClean="0"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0680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9</a:t>
            </a:fld>
            <a:endParaRPr lang="nl-NL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964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2892F1-88DC-49AB-82BA-8082AB4A9DCC}" type="slidenum">
              <a:rPr lang="nl-NL" smtClean="0">
                <a:cs typeface="Arial" charset="0"/>
              </a:rPr>
              <a:pPr/>
              <a:t>10</a:t>
            </a:fld>
            <a:endParaRPr lang="nl-NL" smtClean="0"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7992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C40EFA-8200-4DBE-A66C-811DA34AA6B4}" type="slidenum">
              <a:rPr lang="nl-NL" smtClean="0">
                <a:cs typeface="Arial" charset="0"/>
              </a:rPr>
              <a:pPr/>
              <a:t>11</a:t>
            </a:fld>
            <a:endParaRPr lang="nl-NL" smtClean="0"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97145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43D417-1A71-4DF4-879F-BF230DAD3A41}" type="slidenum">
              <a:rPr lang="nl-NL" smtClean="0">
                <a:cs typeface="Arial" charset="0"/>
              </a:rPr>
              <a:pPr/>
              <a:t>12</a:t>
            </a:fld>
            <a:endParaRPr lang="nl-NL" smtClean="0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254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505200" y="6858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>
              <a:cs typeface="+mn-cs"/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05831" y="6467038"/>
            <a:ext cx="6349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1200" b="1" dirty="0" smtClean="0">
                <a:solidFill>
                  <a:srgbClr val="000090"/>
                </a:solidFill>
              </a:rPr>
              <a:t>2015</a:t>
            </a:r>
            <a:endParaRPr lang="nl-NL" sz="1200" b="1" dirty="0">
              <a:solidFill>
                <a:srgbClr val="000090"/>
              </a:solidFill>
            </a:endParaRPr>
          </a:p>
        </p:txBody>
      </p:sp>
      <p:sp>
        <p:nvSpPr>
          <p:cNvPr id="4" name="Tekstvak 3"/>
          <p:cNvSpPr txBox="1"/>
          <p:nvPr userDrawn="1"/>
        </p:nvSpPr>
        <p:spPr>
          <a:xfrm>
            <a:off x="8399206" y="6482426"/>
            <a:ext cx="67842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5A243-5BF8-4FC9-81AC-FF3939093DC1}" type="slidenum">
              <a:rPr lang="nl-NL" sz="1000" b="1" smtClean="0">
                <a:solidFill>
                  <a:srgbClr val="000090"/>
                </a:solidFill>
              </a:rPr>
              <a:t>‹nr.›</a:t>
            </a:fld>
            <a:r>
              <a:rPr lang="nl-NL" sz="1000" b="1" dirty="0" smtClean="0">
                <a:solidFill>
                  <a:srgbClr val="000090"/>
                </a:solidFill>
              </a:rPr>
              <a:t> / 51 </a:t>
            </a:r>
            <a:endParaRPr lang="nl-NL" sz="1000" b="1" dirty="0">
              <a:solidFill>
                <a:srgbClr val="00009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0CFIM3pq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ZqcgYFA5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ao7GOhIU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nimatieraad.n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tstichting.nl/reanimati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IXMgzR9QR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600" b="1" dirty="0" smtClean="0"/>
              <a:t>LET OP !!!</a:t>
            </a:r>
          </a:p>
        </p:txBody>
      </p:sp>
      <p:sp>
        <p:nvSpPr>
          <p:cNvPr id="2051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335396" y="990600"/>
            <a:ext cx="83375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nl-NL" dirty="0" smtClean="0"/>
          </a:p>
          <a:p>
            <a:pPr>
              <a:buFontTx/>
              <a:buNone/>
            </a:pPr>
            <a:r>
              <a:rPr lang="nl-NL" dirty="0" smtClean="0"/>
              <a:t>   © 2015 Nederlandse Reanimatie Raad</a:t>
            </a:r>
          </a:p>
          <a:p>
            <a:pPr>
              <a:buFontTx/>
              <a:buNone/>
            </a:pPr>
            <a:endParaRPr lang="nl-NL" dirty="0" smtClean="0"/>
          </a:p>
          <a:p>
            <a:pPr>
              <a:buFontTx/>
              <a:buNone/>
            </a:pPr>
            <a:r>
              <a:rPr lang="nl-NL" sz="2400" dirty="0" smtClean="0"/>
              <a:t>    Deze PowerPoint en de afbeeldingen zijn </a:t>
            </a:r>
            <a:r>
              <a:rPr lang="nl-NL" sz="2400" dirty="0" err="1" smtClean="0"/>
              <a:t>auteursrechte-lijk</a:t>
            </a:r>
            <a:r>
              <a:rPr lang="nl-NL" sz="2400" dirty="0" smtClean="0"/>
              <a:t> beschermd. U mag deze PowerPoint in zijn originele hoedanigheid kosteloos gebruiken. De teksten en afbeeldingen mogen echter </a:t>
            </a:r>
            <a:r>
              <a:rPr lang="nl-NL" sz="2400" u="sng" dirty="0" smtClean="0"/>
              <a:t>niet</a:t>
            </a:r>
            <a:r>
              <a:rPr lang="nl-NL" sz="2400" dirty="0" smtClean="0"/>
              <a:t> voor andere doeleinden worden gebruikt voordat schriftelijke toestemming van de NRR is verkregen.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Roep hulp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8211" name="Afbeelding 19" descr="1.0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306" y="1164771"/>
            <a:ext cx="450532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LET OP VEILIGHEID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9" name="Afbeelding 4" descr="1.02.pdf"/>
          <p:cNvPicPr>
            <a:picLocks noChangeAspect="1"/>
          </p:cNvPicPr>
          <p:nvPr/>
        </p:nvPicPr>
        <p:blipFill>
          <a:blip r:embed="rId3" cstate="print"/>
          <a:srcRect l="47917" t="19493" b="33301"/>
          <a:stretch>
            <a:fillRect/>
          </a:stretch>
        </p:blipFill>
        <p:spPr bwMode="auto">
          <a:xfrm>
            <a:off x="496888" y="1835150"/>
            <a:ext cx="42005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BEWUSTZIJN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0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535488" y="1333411"/>
            <a:ext cx="4608512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Schud</a:t>
            </a:r>
            <a:r>
              <a:rPr lang="en-GB" sz="2400" dirty="0"/>
              <a:t> </a:t>
            </a:r>
            <a:r>
              <a:rPr lang="en-GB" sz="2400" dirty="0" err="1"/>
              <a:t>voorzichtig</a:t>
            </a:r>
            <a:r>
              <a:rPr lang="en-GB" sz="2400" dirty="0"/>
              <a:t> de </a:t>
            </a:r>
            <a:r>
              <a:rPr lang="en-GB" sz="2400" dirty="0" err="1"/>
              <a:t>schouders</a:t>
            </a:r>
            <a:r>
              <a:rPr lang="en-GB" sz="2400" dirty="0"/>
              <a:t>.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Vraag</a:t>
            </a:r>
            <a:r>
              <a:rPr lang="en-GB" sz="2400" dirty="0"/>
              <a:t>: “</a:t>
            </a:r>
            <a:r>
              <a:rPr lang="en-GB" sz="2400" dirty="0" err="1"/>
              <a:t>Gaat</a:t>
            </a:r>
            <a:r>
              <a:rPr lang="en-GB" sz="2400" dirty="0"/>
              <a:t> het?”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hij</a:t>
            </a:r>
            <a:r>
              <a:rPr lang="en-GB" sz="2400" dirty="0"/>
              <a:t> </a:t>
            </a:r>
            <a:r>
              <a:rPr lang="en-GB" sz="2400" dirty="0" err="1"/>
              <a:t>reageert</a:t>
            </a:r>
            <a:r>
              <a:rPr lang="en-GB" sz="2400" dirty="0"/>
              <a:t>: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 smtClean="0"/>
              <a:t>Laat</a:t>
            </a:r>
            <a:r>
              <a:rPr lang="en-GB" sz="2000" dirty="0" smtClean="0"/>
              <a:t> </a:t>
            </a:r>
            <a:r>
              <a:rPr lang="en-GB" sz="2000" dirty="0" err="1"/>
              <a:t>liggen</a:t>
            </a:r>
            <a:r>
              <a:rPr lang="en-GB" sz="2000" dirty="0"/>
              <a:t> </a:t>
            </a:r>
            <a:r>
              <a:rPr lang="en-GB" sz="2000" dirty="0" err="1"/>
              <a:t>zoals</a:t>
            </a:r>
            <a:r>
              <a:rPr lang="en-GB" sz="2000" dirty="0"/>
              <a:t> u hem </a:t>
            </a:r>
            <a:r>
              <a:rPr lang="en-GB" sz="2000" dirty="0" err="1"/>
              <a:t>vond</a:t>
            </a:r>
            <a:r>
              <a:rPr lang="en-GB" sz="2000" dirty="0" smtClean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 smtClean="0"/>
              <a:t>Zoek</a:t>
            </a:r>
            <a:r>
              <a:rPr lang="en-GB" sz="2000" dirty="0" smtClean="0"/>
              <a:t> </a:t>
            </a:r>
            <a:r>
              <a:rPr lang="en-GB" sz="2000" dirty="0" err="1"/>
              <a:t>uit</a:t>
            </a:r>
            <a:r>
              <a:rPr lang="en-GB" sz="2000" dirty="0"/>
              <a:t> </a:t>
            </a:r>
            <a:r>
              <a:rPr lang="en-GB" sz="2000" dirty="0" err="1"/>
              <a:t>wat</a:t>
            </a:r>
            <a:r>
              <a:rPr lang="en-GB" sz="2000" dirty="0"/>
              <a:t> het </a:t>
            </a:r>
            <a:r>
              <a:rPr lang="en-GB" sz="2000" dirty="0" err="1"/>
              <a:t>probleem</a:t>
            </a:r>
            <a:r>
              <a:rPr lang="en-GB" sz="2000" dirty="0"/>
              <a:t> is</a:t>
            </a:r>
            <a:r>
              <a:rPr lang="en-GB" sz="2000" dirty="0" smtClean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nl-NL" sz="2000" dirty="0"/>
              <a:t>Zorg zo nodig voor professionele hulp. </a:t>
            </a:r>
            <a:endParaRPr lang="en-GB" sz="2000" dirty="0" smtClean="0"/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 smtClean="0"/>
              <a:t>Controleer</a:t>
            </a:r>
            <a:r>
              <a:rPr lang="en-GB" sz="2000" dirty="0" smtClean="0"/>
              <a:t> </a:t>
            </a:r>
            <a:r>
              <a:rPr lang="en-GB" sz="2000" dirty="0" err="1"/>
              <a:t>regelmatig</a:t>
            </a:r>
            <a:r>
              <a:rPr lang="en-GB" sz="2000" dirty="0" smtClean="0"/>
              <a:t>.</a:t>
            </a:r>
          </a:p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hij</a:t>
            </a:r>
            <a:r>
              <a:rPr lang="en-GB" sz="2400" dirty="0"/>
              <a:t> </a:t>
            </a:r>
            <a:r>
              <a:rPr lang="en-GB" sz="2400" b="1" i="1" dirty="0" err="1" smtClean="0"/>
              <a:t>niet</a:t>
            </a:r>
            <a:r>
              <a:rPr lang="en-GB" sz="2400" dirty="0" smtClean="0"/>
              <a:t> </a:t>
            </a:r>
            <a:r>
              <a:rPr lang="en-GB" sz="2400" dirty="0" err="1" smtClean="0"/>
              <a:t>reageert</a:t>
            </a:r>
            <a:r>
              <a:rPr lang="en-GB" sz="2400" dirty="0"/>
              <a:t>: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/>
              <a:t>Alarmeren</a:t>
            </a:r>
            <a:r>
              <a:rPr lang="en-GB" sz="2000" dirty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endParaRPr lang="en-US" sz="2400" dirty="0"/>
          </a:p>
        </p:txBody>
      </p:sp>
      <p:pic>
        <p:nvPicPr>
          <p:cNvPr id="11268" name="Afbeelding 4" descr="1.02.pdf"/>
          <p:cNvPicPr>
            <a:picLocks noChangeAspect="1"/>
          </p:cNvPicPr>
          <p:nvPr/>
        </p:nvPicPr>
        <p:blipFill>
          <a:blip r:embed="rId3" cstate="print"/>
          <a:srcRect l="47917" t="19493" b="33301"/>
          <a:stretch>
            <a:fillRect/>
          </a:stretch>
        </p:blipFill>
        <p:spPr bwMode="auto">
          <a:xfrm>
            <a:off x="496888" y="1835150"/>
            <a:ext cx="42005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BEWUSTZIJN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BEL 112 (</a:t>
            </a:r>
            <a:r>
              <a:rPr lang="en-GB" sz="2800" b="1" dirty="0" err="1" smtClean="0">
                <a:solidFill>
                  <a:srgbClr val="084077"/>
                </a:solidFill>
              </a:rPr>
              <a:t>liever</a:t>
            </a:r>
            <a:r>
              <a:rPr lang="en-GB" sz="2800" b="1" dirty="0" smtClean="0">
                <a:solidFill>
                  <a:srgbClr val="084077"/>
                </a:solidFill>
              </a:rPr>
              <a:t>: </a:t>
            </a:r>
            <a:r>
              <a:rPr lang="en-GB" sz="2800" b="1" dirty="0" err="1" smtClean="0">
                <a:solidFill>
                  <a:srgbClr val="084077"/>
                </a:solidFill>
              </a:rPr>
              <a:t>laat</a:t>
            </a:r>
            <a:r>
              <a:rPr lang="en-GB" sz="2800" b="1" dirty="0" smtClean="0">
                <a:solidFill>
                  <a:srgbClr val="084077"/>
                </a:solidFill>
              </a:rPr>
              <a:t> </a:t>
            </a:r>
            <a:r>
              <a:rPr lang="en-GB" sz="2800" b="1" dirty="0" err="1" smtClean="0">
                <a:solidFill>
                  <a:srgbClr val="084077"/>
                </a:solidFill>
              </a:rPr>
              <a:t>bellen</a:t>
            </a:r>
            <a:r>
              <a:rPr lang="en-GB" sz="2800" b="1" dirty="0" smtClean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Afbeelding 20" descr="1.06.pdf"/>
          <p:cNvPicPr>
            <a:picLocks noChangeAspect="1"/>
          </p:cNvPicPr>
          <p:nvPr/>
        </p:nvPicPr>
        <p:blipFill>
          <a:blip r:embed="rId3" cstate="print"/>
          <a:srcRect l="51428" t="16785" r="5714" b="32863"/>
          <a:stretch>
            <a:fillRect/>
          </a:stretch>
        </p:blipFill>
        <p:spPr bwMode="auto">
          <a:xfrm>
            <a:off x="1730151" y="2017085"/>
            <a:ext cx="29273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BEL 112 (</a:t>
            </a:r>
            <a:r>
              <a:rPr lang="en-GB" sz="2800" b="1" dirty="0" err="1" smtClean="0">
                <a:solidFill>
                  <a:srgbClr val="084077"/>
                </a:solidFill>
              </a:rPr>
              <a:t>liever</a:t>
            </a:r>
            <a:r>
              <a:rPr lang="en-GB" sz="2800" b="1" dirty="0" smtClean="0">
                <a:solidFill>
                  <a:srgbClr val="084077"/>
                </a:solidFill>
              </a:rPr>
              <a:t>: </a:t>
            </a:r>
            <a:r>
              <a:rPr lang="en-GB" sz="2800" b="1" dirty="0" err="1" smtClean="0">
                <a:solidFill>
                  <a:srgbClr val="084077"/>
                </a:solidFill>
              </a:rPr>
              <a:t>laat</a:t>
            </a:r>
            <a:r>
              <a:rPr lang="en-GB" sz="2800" b="1" dirty="0" smtClean="0">
                <a:solidFill>
                  <a:srgbClr val="084077"/>
                </a:solidFill>
              </a:rPr>
              <a:t> </a:t>
            </a:r>
            <a:r>
              <a:rPr lang="en-GB" sz="2800" b="1" dirty="0" err="1" smtClean="0">
                <a:solidFill>
                  <a:srgbClr val="084077"/>
                </a:solidFill>
              </a:rPr>
              <a:t>bellen</a:t>
            </a:r>
            <a:r>
              <a:rPr lang="en-GB" sz="2800" b="1" dirty="0" smtClean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7427" name="Afbeelding 20" descr="1.06.pdf"/>
          <p:cNvPicPr>
            <a:picLocks noChangeAspect="1"/>
          </p:cNvPicPr>
          <p:nvPr/>
        </p:nvPicPr>
        <p:blipFill>
          <a:blip r:embed="rId3" cstate="print"/>
          <a:srcRect l="51428" t="16785" r="5714" b="32863"/>
          <a:stretch>
            <a:fillRect/>
          </a:stretch>
        </p:blipFill>
        <p:spPr bwMode="auto">
          <a:xfrm>
            <a:off x="1730151" y="2017085"/>
            <a:ext cx="29273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184374" y="2201706"/>
            <a:ext cx="4617856" cy="17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Leg</a:t>
            </a:r>
            <a:r>
              <a:rPr lang="nl-NL" sz="2400" dirty="0"/>
              <a:t> telefoon naast slachtoffer (op </a:t>
            </a:r>
            <a:r>
              <a:rPr lang="nl-NL" sz="2400" dirty="0" smtClean="0"/>
              <a:t>speakerfunctie) </a:t>
            </a:r>
            <a:endParaRPr lang="nl-NL" sz="2400" dirty="0"/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Volg</a:t>
            </a:r>
            <a:r>
              <a:rPr lang="en-GB" sz="2400" dirty="0" smtClean="0">
                <a:solidFill>
                  <a:srgbClr val="000000"/>
                </a:solidFill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</a:rPr>
              <a:t>instructies</a:t>
            </a:r>
            <a:r>
              <a:rPr lang="en-GB" sz="2400" dirty="0" smtClean="0">
                <a:solidFill>
                  <a:srgbClr val="000000"/>
                </a:solidFill>
              </a:rPr>
              <a:t> van de centralist.</a:t>
            </a:r>
          </a:p>
        </p:txBody>
      </p:sp>
    </p:spTree>
    <p:extLst>
      <p:ext uri="{BB962C8B-B14F-4D97-AF65-F5344CB8AC3E}">
        <p14:creationId xmlns:p14="http://schemas.microsoft.com/office/powerpoint/2010/main" val="36547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elefoon-voorzijde_geluida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87" y="4039825"/>
            <a:ext cx="2497370" cy="194816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BEL 112 (</a:t>
            </a:r>
            <a:r>
              <a:rPr lang="en-GB" sz="2800" b="1" dirty="0" err="1" smtClean="0">
                <a:solidFill>
                  <a:srgbClr val="084077"/>
                </a:solidFill>
              </a:rPr>
              <a:t>liever</a:t>
            </a:r>
            <a:r>
              <a:rPr lang="en-GB" sz="2800" b="1" dirty="0" smtClean="0">
                <a:solidFill>
                  <a:srgbClr val="084077"/>
                </a:solidFill>
              </a:rPr>
              <a:t>: </a:t>
            </a:r>
            <a:r>
              <a:rPr lang="en-GB" sz="2800" b="1" dirty="0" err="1" smtClean="0">
                <a:solidFill>
                  <a:srgbClr val="084077"/>
                </a:solidFill>
              </a:rPr>
              <a:t>laat</a:t>
            </a:r>
            <a:r>
              <a:rPr lang="en-GB" sz="2800" b="1" dirty="0" smtClean="0">
                <a:solidFill>
                  <a:srgbClr val="084077"/>
                </a:solidFill>
              </a:rPr>
              <a:t> </a:t>
            </a:r>
            <a:r>
              <a:rPr lang="en-GB" sz="2800" b="1" dirty="0" err="1" smtClean="0">
                <a:solidFill>
                  <a:srgbClr val="084077"/>
                </a:solidFill>
              </a:rPr>
              <a:t>bellen</a:t>
            </a:r>
            <a:r>
              <a:rPr lang="en-GB" sz="2800" b="1" dirty="0" smtClean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 descr="1.07 kopi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96" y="2216293"/>
            <a:ext cx="1987877" cy="3975753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45466" y="1690660"/>
            <a:ext cx="4656890" cy="28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Leg</a:t>
            </a:r>
            <a:r>
              <a:rPr lang="nl-NL" sz="2400" dirty="0"/>
              <a:t> telefoon naast slachtoffer </a:t>
            </a:r>
            <a:r>
              <a:rPr lang="nl-NL" sz="2400" dirty="0" smtClean="0"/>
              <a:t>(speakerfunctie) zodat de hulpverlener </a:t>
            </a:r>
            <a:r>
              <a:rPr lang="en-GB" sz="2400" dirty="0" smtClean="0">
                <a:solidFill>
                  <a:srgbClr val="000000"/>
                </a:solidFill>
              </a:rPr>
              <a:t>de </a:t>
            </a:r>
            <a:r>
              <a:rPr lang="en-GB" sz="2400" dirty="0" err="1" smtClean="0">
                <a:solidFill>
                  <a:srgbClr val="000000"/>
                </a:solidFill>
              </a:rPr>
              <a:t>instructies</a:t>
            </a:r>
            <a:r>
              <a:rPr lang="en-GB" sz="2400" dirty="0" smtClean="0">
                <a:solidFill>
                  <a:srgbClr val="000000"/>
                </a:solidFill>
              </a:rPr>
              <a:t> van de centralist </a:t>
            </a:r>
            <a:r>
              <a:rPr lang="en-GB" sz="2400" dirty="0" err="1" smtClean="0">
                <a:solidFill>
                  <a:srgbClr val="000000"/>
                </a:solidFill>
              </a:rPr>
              <a:t>kan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opvolgen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Laat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een</a:t>
            </a:r>
            <a:r>
              <a:rPr lang="en-GB" sz="2400" dirty="0" smtClean="0">
                <a:solidFill>
                  <a:srgbClr val="000000"/>
                </a:solidFill>
              </a:rPr>
              <a:t> AED </a:t>
            </a:r>
            <a:r>
              <a:rPr lang="en-GB" sz="2400" dirty="0" err="1" smtClean="0">
                <a:solidFill>
                  <a:srgbClr val="000000"/>
                </a:solidFill>
              </a:rPr>
              <a:t>halen</a:t>
            </a:r>
            <a:r>
              <a:rPr lang="en-GB" sz="2400" dirty="0" smtClean="0">
                <a:solidFill>
                  <a:srgbClr val="000000"/>
                </a:solidFill>
              </a:rPr>
              <a:t>         </a:t>
            </a:r>
            <a:r>
              <a:rPr lang="en-GB" sz="2400" dirty="0" err="1" smtClean="0">
                <a:solidFill>
                  <a:srgbClr val="000000"/>
                </a:solidFill>
              </a:rPr>
              <a:t>indien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beschikbaar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OPEN LUCHTWEG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>
          <a:xfrm>
            <a:off x="975360" y="1822845"/>
            <a:ext cx="3377184" cy="395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5969" y="2046977"/>
            <a:ext cx="4295116" cy="1157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Kantel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hoofd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en lift de kin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OPEN LUCHTWEG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>
          <a:xfrm>
            <a:off x="975360" y="1822845"/>
            <a:ext cx="3377184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ADEMHALING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3711"/>
          <a:stretch/>
        </p:blipFill>
        <p:spPr>
          <a:xfrm>
            <a:off x="390145" y="1743456"/>
            <a:ext cx="4274117" cy="401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5969" y="2046977"/>
            <a:ext cx="4295116" cy="46865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Kantel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hoofd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en lift de kin</a:t>
            </a:r>
          </a:p>
          <a:p>
            <a:pPr eaLnBrk="1" hangingPunct="1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Kijk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luister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voel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maximaal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10 sec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naar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NORMALE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ademhaling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Afwijkende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twijfel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daarover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is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NORMALE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ademhaling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ADEMHALING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3419"/>
          <a:stretch/>
        </p:blipFill>
        <p:spPr>
          <a:xfrm>
            <a:off x="390145" y="1731264"/>
            <a:ext cx="4274117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smtClean="0"/>
          </a:p>
          <a:p>
            <a:pPr marL="0" indent="0" algn="ctr">
              <a:buFontTx/>
              <a:buNone/>
            </a:pPr>
            <a:endParaRPr lang="en-GB" smtClean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813378" y="24336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800" b="1" dirty="0" err="1">
                <a:solidFill>
                  <a:schemeClr val="accent4"/>
                </a:solidFill>
              </a:rPr>
              <a:t>Basale</a:t>
            </a:r>
            <a:r>
              <a:rPr lang="en-GB" sz="4800" b="1" dirty="0">
                <a:solidFill>
                  <a:schemeClr val="accent4"/>
                </a:solidFill>
              </a:rPr>
              <a:t> </a:t>
            </a:r>
            <a:r>
              <a:rPr lang="en-GB" sz="4800" b="1" dirty="0" smtClean="0">
                <a:solidFill>
                  <a:schemeClr val="accent4"/>
                </a:solidFill>
              </a:rPr>
              <a:t>reanimatie</a:t>
            </a:r>
            <a:endParaRPr lang="en-GB" sz="28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 smtClean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 smtClean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1800" b="1" i="1" dirty="0" err="1" smtClean="0">
                <a:solidFill>
                  <a:srgbClr val="084077"/>
                </a:solidFill>
              </a:rPr>
              <a:t>Versie</a:t>
            </a:r>
            <a:r>
              <a:rPr lang="en-GB" sz="1800" b="1" i="1" dirty="0" smtClean="0">
                <a:solidFill>
                  <a:srgbClr val="084077"/>
                </a:solidFill>
              </a:rPr>
              <a:t> </a:t>
            </a:r>
            <a:r>
              <a:rPr lang="en-GB" sz="1800" b="1" i="1" dirty="0" err="1" smtClean="0">
                <a:solidFill>
                  <a:srgbClr val="084077"/>
                </a:solidFill>
              </a:rPr>
              <a:t>aug.</a:t>
            </a:r>
            <a:r>
              <a:rPr lang="en-GB" sz="1800" b="1" i="1" dirty="0" smtClean="0">
                <a:solidFill>
                  <a:srgbClr val="084077"/>
                </a:solidFill>
              </a:rPr>
              <a:t> 2016</a:t>
            </a:r>
            <a:endParaRPr lang="en-GB" sz="1800" b="1" i="1" dirty="0" smtClean="0">
              <a:solidFill>
                <a:schemeClr val="accent4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6026" y="2040193"/>
            <a:ext cx="7919885" cy="39034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800" dirty="0" err="1" smtClean="0"/>
              <a:t>Komt</a:t>
            </a:r>
            <a:r>
              <a:rPr lang="en-GB" sz="2800" dirty="0" smtClean="0"/>
              <a:t> </a:t>
            </a:r>
            <a:r>
              <a:rPr lang="en-GB" sz="2800" dirty="0" err="1" smtClean="0"/>
              <a:t>voor</a:t>
            </a:r>
            <a:r>
              <a:rPr lang="en-GB" sz="2800" dirty="0" smtClean="0"/>
              <a:t> tot in 40% van de </a:t>
            </a:r>
            <a:r>
              <a:rPr lang="en-GB" sz="2800" dirty="0" err="1" smtClean="0"/>
              <a:t>gevallen</a:t>
            </a:r>
            <a:r>
              <a:rPr lang="en-GB" sz="2800" dirty="0" smtClean="0"/>
              <a:t> en </a:t>
            </a:r>
            <a:r>
              <a:rPr lang="en-GB" sz="2800" dirty="0" err="1" smtClean="0"/>
              <a:t>begint</a:t>
            </a:r>
            <a:r>
              <a:rPr lang="en-GB" sz="2800" dirty="0" smtClean="0"/>
              <a:t> </a:t>
            </a:r>
            <a:r>
              <a:rPr lang="en-GB" sz="2800" dirty="0" err="1" smtClean="0"/>
              <a:t>kort</a:t>
            </a:r>
            <a:r>
              <a:rPr lang="en-GB" sz="2800" dirty="0" smtClean="0"/>
              <a:t> </a:t>
            </a:r>
            <a:r>
              <a:rPr lang="en-GB" sz="2800" dirty="0" err="1" smtClean="0"/>
              <a:t>nadat</a:t>
            </a:r>
            <a:r>
              <a:rPr lang="en-GB" sz="2800" dirty="0" smtClean="0"/>
              <a:t> de </a:t>
            </a:r>
            <a:r>
              <a:rPr lang="en-GB" sz="2800" dirty="0" err="1" smtClean="0"/>
              <a:t>circulatie</a:t>
            </a:r>
            <a:r>
              <a:rPr lang="en-GB" sz="2800" dirty="0" smtClean="0"/>
              <a:t> </a:t>
            </a:r>
            <a:r>
              <a:rPr lang="en-GB" sz="2800" dirty="0" err="1" smtClean="0"/>
              <a:t>stopt</a:t>
            </a:r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err="1" smtClean="0"/>
              <a:t>Beschreven</a:t>
            </a:r>
            <a:r>
              <a:rPr lang="en-GB" sz="2800" dirty="0" smtClean="0"/>
              <a:t> </a:t>
            </a:r>
            <a:r>
              <a:rPr lang="en-GB" sz="2800" dirty="0" err="1" smtClean="0"/>
              <a:t>als</a:t>
            </a:r>
            <a:r>
              <a:rPr lang="en-GB" sz="2800" dirty="0" smtClean="0"/>
              <a:t> </a:t>
            </a:r>
            <a:r>
              <a:rPr lang="en-GB" sz="2800" dirty="0" err="1" smtClean="0"/>
              <a:t>moeilijke</a:t>
            </a:r>
            <a:r>
              <a:rPr lang="en-GB" sz="2800" dirty="0" smtClean="0"/>
              <a:t>, </a:t>
            </a:r>
            <a:r>
              <a:rPr lang="en-GB" sz="2800" dirty="0" err="1" smtClean="0"/>
              <a:t>zware</a:t>
            </a:r>
            <a:r>
              <a:rPr lang="en-GB" sz="2800" dirty="0" smtClean="0"/>
              <a:t>, </a:t>
            </a:r>
            <a:r>
              <a:rPr lang="en-GB" sz="2800" dirty="0" err="1" smtClean="0"/>
              <a:t>luidruchtige</a:t>
            </a:r>
            <a:r>
              <a:rPr lang="en-GB" sz="2800" dirty="0" smtClean="0"/>
              <a:t> </a:t>
            </a:r>
            <a:r>
              <a:rPr lang="en-GB" sz="2800" dirty="0" err="1" smtClean="0"/>
              <a:t>adembeweging</a:t>
            </a: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800" b="1" dirty="0" err="1" smtClean="0">
                <a:solidFill>
                  <a:schemeClr val="tx2"/>
                </a:solidFill>
              </a:rPr>
              <a:t>Dit</a:t>
            </a:r>
            <a:r>
              <a:rPr lang="en-GB" sz="2800" b="1" dirty="0" smtClean="0">
                <a:solidFill>
                  <a:schemeClr val="tx2"/>
                </a:solidFill>
              </a:rPr>
              <a:t> is </a:t>
            </a:r>
            <a:r>
              <a:rPr lang="en-GB" sz="2800" b="1" dirty="0" err="1" smtClean="0">
                <a:solidFill>
                  <a:schemeClr val="tx2"/>
                </a:solidFill>
              </a:rPr>
              <a:t>een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teken</a:t>
            </a:r>
            <a:r>
              <a:rPr lang="en-GB" sz="2800" b="1" dirty="0" smtClean="0">
                <a:solidFill>
                  <a:schemeClr val="tx2"/>
                </a:solidFill>
              </a:rPr>
              <a:t> van </a:t>
            </a:r>
            <a:r>
              <a:rPr lang="en-GB" sz="2800" b="1" dirty="0" err="1" smtClean="0">
                <a:solidFill>
                  <a:schemeClr val="tx2"/>
                </a:solidFill>
              </a:rPr>
              <a:t>een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circulatiestilstand</a:t>
            </a:r>
            <a:endParaRPr lang="en-GB" sz="28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AFWIJKENDE ADEMHALING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84077"/>
                </a:solidFill>
              </a:rPr>
              <a:t>AFWIJKENDE ADEMHALING</a:t>
            </a:r>
            <a:endParaRPr lang="nl-NL" sz="2800" b="1" kern="1200" dirty="0">
              <a:solidFill>
                <a:srgbClr val="084077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87152" y="269264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6" name="Me0CFIM3pq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elefoon-voorzijde_geluida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87" y="4039825"/>
            <a:ext cx="2497370" cy="194816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err="1" smtClean="0">
                <a:solidFill>
                  <a:srgbClr val="084077"/>
                </a:solidFill>
              </a:rPr>
              <a:t>Alleen</a:t>
            </a:r>
            <a:r>
              <a:rPr lang="en-GB" sz="2800" b="1" dirty="0" smtClean="0">
                <a:solidFill>
                  <a:srgbClr val="084077"/>
                </a:solidFill>
              </a:rPr>
              <a:t>, </a:t>
            </a:r>
            <a:r>
              <a:rPr lang="en-GB" sz="2800" b="1" dirty="0" err="1" smtClean="0">
                <a:solidFill>
                  <a:srgbClr val="084077"/>
                </a:solidFill>
              </a:rPr>
              <a:t>haal</a:t>
            </a:r>
            <a:r>
              <a:rPr lang="en-GB" sz="2800" b="1" dirty="0" smtClean="0">
                <a:solidFill>
                  <a:srgbClr val="084077"/>
                </a:solidFill>
              </a:rPr>
              <a:t> AED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 descr="1.07 kopi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96" y="2216293"/>
            <a:ext cx="1987877" cy="3975753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45466" y="1690660"/>
            <a:ext cx="4656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Indien alleen, haal een AED indien </a:t>
            </a:r>
            <a:r>
              <a:rPr lang="nl-NL" sz="2400" u="sng" dirty="0" smtClean="0"/>
              <a:t>direct</a:t>
            </a:r>
            <a:r>
              <a:rPr lang="nl-NL" sz="2400" dirty="0" smtClean="0"/>
              <a:t> beschikbaar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</a:t>
            </a:r>
            <a:r>
              <a:rPr lang="en-GB" sz="4000" b="1" dirty="0" smtClean="0">
                <a:solidFill>
                  <a:srgbClr val="084077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 smtClean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Oefenen vaardigheden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GEEF 30 COMPRESSIES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9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1521902"/>
            <a:ext cx="4293196" cy="4561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4662" y="1656000"/>
            <a:ext cx="4643437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Plaats</a:t>
            </a:r>
            <a:r>
              <a:rPr lang="en-GB" sz="2400" dirty="0"/>
              <a:t> de </a:t>
            </a:r>
            <a:r>
              <a:rPr lang="en-GB" sz="2400" dirty="0" err="1"/>
              <a:t>hiel</a:t>
            </a:r>
            <a:r>
              <a:rPr lang="en-GB" sz="2400" dirty="0"/>
              <a:t> van </a:t>
            </a:r>
            <a:r>
              <a:rPr lang="en-GB" sz="2400" dirty="0" err="1"/>
              <a:t>een</a:t>
            </a:r>
            <a:r>
              <a:rPr lang="en-GB" sz="2400" dirty="0"/>
              <a:t> hand in het </a:t>
            </a:r>
            <a:r>
              <a:rPr lang="en-GB" sz="2400" dirty="0" err="1"/>
              <a:t>midden</a:t>
            </a:r>
            <a:r>
              <a:rPr lang="en-GB" sz="2400" dirty="0"/>
              <a:t> van de </a:t>
            </a:r>
            <a:r>
              <a:rPr lang="en-GB" sz="2400" dirty="0" err="1"/>
              <a:t>borstkas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Plaats</a:t>
            </a:r>
            <a:r>
              <a:rPr lang="en-GB" sz="2400" dirty="0"/>
              <a:t> </a:t>
            </a:r>
            <a:r>
              <a:rPr lang="en-GB" sz="2400" dirty="0" err="1"/>
              <a:t>uw</a:t>
            </a:r>
            <a:r>
              <a:rPr lang="en-GB" sz="2400" dirty="0"/>
              <a:t> </a:t>
            </a:r>
            <a:r>
              <a:rPr lang="en-GB" sz="2400" dirty="0" err="1"/>
              <a:t>andere</a:t>
            </a:r>
            <a:r>
              <a:rPr lang="en-GB" sz="2400" dirty="0"/>
              <a:t> hand </a:t>
            </a:r>
            <a:r>
              <a:rPr lang="en-GB" sz="2400" dirty="0" err="1"/>
              <a:t>bovenop</a:t>
            </a:r>
            <a:r>
              <a:rPr lang="en-GB" sz="2400" dirty="0"/>
              <a:t> de </a:t>
            </a:r>
            <a:r>
              <a:rPr lang="en-GB" sz="2400" dirty="0" err="1"/>
              <a:t>eerste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Zorg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</a:t>
            </a:r>
            <a:r>
              <a:rPr lang="en-GB" sz="2400" dirty="0" err="1"/>
              <a:t>alleen</a:t>
            </a:r>
            <a:r>
              <a:rPr lang="en-GB" sz="2400" dirty="0"/>
              <a:t> de </a:t>
            </a:r>
            <a:r>
              <a:rPr lang="en-GB" sz="2400" dirty="0" err="1"/>
              <a:t>hiel</a:t>
            </a:r>
            <a:r>
              <a:rPr lang="en-GB" sz="2400" dirty="0"/>
              <a:t> van </a:t>
            </a:r>
            <a:r>
              <a:rPr lang="en-GB" sz="2400" dirty="0" smtClean="0"/>
              <a:t>de </a:t>
            </a:r>
            <a:r>
              <a:rPr lang="en-GB" sz="2400" dirty="0"/>
              <a:t>hand de </a:t>
            </a:r>
            <a:r>
              <a:rPr lang="en-GB" sz="2400" dirty="0" err="1"/>
              <a:t>borstkas</a:t>
            </a:r>
            <a:r>
              <a:rPr lang="en-GB" sz="2400" dirty="0"/>
              <a:t> </a:t>
            </a:r>
            <a:r>
              <a:rPr lang="en-GB" sz="2400" dirty="0" err="1"/>
              <a:t>raakt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Druk</a:t>
            </a:r>
            <a:r>
              <a:rPr lang="en-GB" sz="2400" dirty="0"/>
              <a:t> het </a:t>
            </a:r>
            <a:r>
              <a:rPr lang="en-GB" sz="2400" dirty="0" err="1"/>
              <a:t>borstbeen</a:t>
            </a:r>
            <a:r>
              <a:rPr lang="en-GB" sz="2400" dirty="0"/>
              <a:t> in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Frequentie</a:t>
            </a:r>
            <a:r>
              <a:rPr lang="en-GB" sz="2000" dirty="0"/>
              <a:t> </a:t>
            </a:r>
            <a:r>
              <a:rPr lang="en-GB" sz="2000" dirty="0" smtClean="0"/>
              <a:t>100 - 120 </a:t>
            </a:r>
            <a:r>
              <a:rPr lang="en-GB" sz="2000" dirty="0"/>
              <a:t>/ min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Diepte</a:t>
            </a:r>
            <a:r>
              <a:rPr lang="en-GB" sz="2000" dirty="0"/>
              <a:t> 5-6 cm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Gelijkmatig</a:t>
            </a:r>
            <a:r>
              <a:rPr lang="en-GB" sz="2000" dirty="0"/>
              <a:t> </a:t>
            </a:r>
            <a:r>
              <a:rPr lang="en-GB" sz="2000" dirty="0" err="1"/>
              <a:t>indrukken</a:t>
            </a:r>
            <a:r>
              <a:rPr lang="en-GB" sz="2000" dirty="0"/>
              <a:t> </a:t>
            </a:r>
            <a:r>
              <a:rPr lang="en-GB" sz="2000" dirty="0" smtClean="0"/>
              <a:t>– </a:t>
            </a:r>
            <a:r>
              <a:rPr lang="en-GB" sz="2000" dirty="0" err="1" smtClean="0"/>
              <a:t>omhoog</a:t>
            </a:r>
            <a:r>
              <a:rPr lang="en-GB" sz="2000" dirty="0" smtClean="0"/>
              <a:t> 	</a:t>
            </a:r>
            <a:r>
              <a:rPr lang="en-GB" sz="2000" dirty="0" err="1" smtClean="0"/>
              <a:t>laten</a:t>
            </a:r>
            <a:r>
              <a:rPr lang="en-GB" sz="2000" dirty="0" smtClean="0"/>
              <a:t> </a:t>
            </a:r>
            <a:r>
              <a:rPr lang="en-GB" sz="2000" dirty="0" err="1" smtClean="0"/>
              <a:t>komen</a:t>
            </a:r>
            <a:endParaRPr lang="en-GB" sz="2000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 smtClean="0"/>
              <a:t>Voorkom</a:t>
            </a:r>
            <a:r>
              <a:rPr lang="en-GB" sz="2000" dirty="0" smtClean="0"/>
              <a:t> </a:t>
            </a:r>
            <a:r>
              <a:rPr lang="en-GB" sz="2000" dirty="0" err="1" smtClean="0"/>
              <a:t>leunen</a:t>
            </a:r>
            <a:endParaRPr lang="en-GB" sz="2000" dirty="0"/>
          </a:p>
        </p:txBody>
      </p:sp>
      <p:pic>
        <p:nvPicPr>
          <p:cNvPr id="19460" name="Afbeelding 4" descr="2.03.pdf"/>
          <p:cNvPicPr>
            <a:picLocks noChangeAspect="1"/>
          </p:cNvPicPr>
          <p:nvPr/>
        </p:nvPicPr>
        <p:blipFill>
          <a:blip r:embed="rId3" cstate="print"/>
          <a:srcRect l="53038" t="16055" b="27016"/>
          <a:stretch>
            <a:fillRect/>
          </a:stretch>
        </p:blipFill>
        <p:spPr bwMode="auto">
          <a:xfrm>
            <a:off x="559522" y="648277"/>
            <a:ext cx="2765657" cy="3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2.02.pdf"/>
          <p:cNvPicPr>
            <a:picLocks noChangeAspect="1"/>
          </p:cNvPicPr>
          <p:nvPr/>
        </p:nvPicPr>
        <p:blipFill rotWithShape="1">
          <a:blip r:embed="rId4" cstate="print"/>
          <a:srcRect l="29766" t="30359" r="29255" b="35706"/>
          <a:stretch/>
        </p:blipFill>
        <p:spPr>
          <a:xfrm>
            <a:off x="1784669" y="3866786"/>
            <a:ext cx="2518814" cy="248554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BORSTCOMPRESSIES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GEEF 2 BEADEMINGEN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559118" y="1436738"/>
            <a:ext cx="4108704" cy="473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3438" y="1822450"/>
            <a:ext cx="4500562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smtClean="0"/>
              <a:t>Open de </a:t>
            </a:r>
            <a:r>
              <a:rPr lang="en-GB" sz="2400" dirty="0" err="1" smtClean="0"/>
              <a:t>luchtweg</a:t>
            </a:r>
            <a:endParaRPr lang="en-GB" sz="2400" dirty="0" smtClean="0"/>
          </a:p>
          <a:p>
            <a:pPr lvl="1" eaLnBrk="1" hangingPunct="1">
              <a:spcBef>
                <a:spcPts val="0"/>
              </a:spcBef>
            </a:pPr>
            <a:r>
              <a:rPr lang="en-GB" sz="2400" dirty="0" err="1" smtClean="0"/>
              <a:t>Kantel</a:t>
            </a:r>
            <a:r>
              <a:rPr lang="en-GB" sz="2400" dirty="0" smtClean="0"/>
              <a:t> het </a:t>
            </a:r>
            <a:r>
              <a:rPr lang="en-GB" sz="2400" dirty="0" err="1" smtClean="0"/>
              <a:t>hoofd</a:t>
            </a:r>
            <a:endParaRPr lang="en-GB" sz="2400" dirty="0" smtClean="0"/>
          </a:p>
          <a:p>
            <a:pPr lvl="1" eaLnBrk="1" hangingPunct="1">
              <a:spcBef>
                <a:spcPts val="0"/>
              </a:spcBef>
            </a:pPr>
            <a:r>
              <a:rPr lang="en-GB" sz="2400" dirty="0" smtClean="0"/>
              <a:t>Lift de kin</a:t>
            </a:r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Knijp</a:t>
            </a:r>
            <a:r>
              <a:rPr lang="en-GB" sz="2400" dirty="0" smtClean="0"/>
              <a:t> de </a:t>
            </a:r>
            <a:r>
              <a:rPr lang="en-GB" sz="2400" dirty="0" err="1" smtClean="0"/>
              <a:t>neus</a:t>
            </a:r>
            <a:r>
              <a:rPr lang="en-GB" sz="2400" dirty="0" smtClean="0"/>
              <a:t> van het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</a:t>
            </a:r>
            <a:r>
              <a:rPr lang="en-GB" sz="2400" dirty="0" err="1" smtClean="0"/>
              <a:t>dicht</a:t>
            </a:r>
            <a:r>
              <a:rPr lang="en-GB" sz="2400" dirty="0" smtClean="0"/>
              <a:t> en </a:t>
            </a:r>
            <a:r>
              <a:rPr lang="en-GB" sz="2400" dirty="0" err="1" smtClean="0"/>
              <a:t>adem</a:t>
            </a:r>
            <a:r>
              <a:rPr lang="en-GB" sz="2400" dirty="0" smtClean="0"/>
              <a:t> </a:t>
            </a:r>
            <a:r>
              <a:rPr lang="en-GB" sz="2400" dirty="0" err="1" smtClean="0"/>
              <a:t>zelf</a:t>
            </a:r>
            <a:r>
              <a:rPr lang="en-GB" sz="2400" dirty="0" smtClean="0"/>
              <a:t> </a:t>
            </a:r>
            <a:r>
              <a:rPr lang="en-GB" sz="2400" dirty="0" err="1" smtClean="0"/>
              <a:t>normaal</a:t>
            </a:r>
            <a:r>
              <a:rPr lang="en-GB" sz="2400" dirty="0" smtClean="0"/>
              <a:t> in</a:t>
            </a:r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Plaats</a:t>
            </a:r>
            <a:r>
              <a:rPr lang="en-GB" sz="2400" dirty="0" smtClean="0"/>
              <a:t> </a:t>
            </a:r>
            <a:r>
              <a:rPr lang="en-GB" sz="2400" dirty="0" err="1" smtClean="0"/>
              <a:t>lippen</a:t>
            </a:r>
            <a:r>
              <a:rPr lang="en-GB" sz="2400" dirty="0" smtClean="0"/>
              <a:t> </a:t>
            </a:r>
            <a:r>
              <a:rPr lang="en-GB" sz="2400" dirty="0" err="1" smtClean="0"/>
              <a:t>rond</a:t>
            </a:r>
            <a:r>
              <a:rPr lang="en-GB" sz="2400" dirty="0" smtClean="0"/>
              <a:t> </a:t>
            </a:r>
            <a:r>
              <a:rPr lang="en-GB" sz="2400" dirty="0" err="1" smtClean="0"/>
              <a:t>mond</a:t>
            </a:r>
            <a:endParaRPr lang="en-GB" sz="2400" dirty="0" smtClean="0"/>
          </a:p>
          <a:p>
            <a:pPr eaLnBrk="1" hangingPunct="1">
              <a:spcBef>
                <a:spcPts val="1600"/>
              </a:spcBef>
            </a:pPr>
            <a:r>
              <a:rPr lang="en-GB" sz="2400" dirty="0" smtClean="0"/>
              <a:t>Blaas </a:t>
            </a:r>
            <a:r>
              <a:rPr lang="en-GB" sz="2400" dirty="0" err="1" smtClean="0"/>
              <a:t>rustig</a:t>
            </a:r>
            <a:r>
              <a:rPr lang="en-GB" sz="2400" dirty="0" smtClean="0"/>
              <a:t> in (</a:t>
            </a:r>
            <a:r>
              <a:rPr lang="en-GB" sz="2400" dirty="0" err="1" smtClean="0"/>
              <a:t>gedurende</a:t>
            </a:r>
            <a:r>
              <a:rPr lang="en-GB" sz="2400" dirty="0" smtClean="0"/>
              <a:t> 1 </a:t>
            </a:r>
            <a:r>
              <a:rPr lang="en-GB" sz="2400" dirty="0" err="1" smtClean="0"/>
              <a:t>seconde</a:t>
            </a:r>
            <a:r>
              <a:rPr lang="en-GB" sz="2400" dirty="0" smtClean="0"/>
              <a:t>) tot de </a:t>
            </a:r>
            <a:r>
              <a:rPr lang="en-GB" sz="2400" dirty="0" err="1" smtClean="0"/>
              <a:t>borstkas</a:t>
            </a:r>
            <a:r>
              <a:rPr lang="en-GB" sz="2400" dirty="0" smtClean="0"/>
              <a:t> </a:t>
            </a:r>
            <a:r>
              <a:rPr lang="en-GB" sz="2400" dirty="0" err="1" smtClean="0"/>
              <a:t>omhoog</a:t>
            </a:r>
            <a:r>
              <a:rPr lang="en-GB" sz="2400" dirty="0" smtClean="0"/>
              <a:t> </a:t>
            </a:r>
            <a:r>
              <a:rPr lang="en-GB" sz="2400" dirty="0" err="1" smtClean="0"/>
              <a:t>komt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BEADEMEN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559118" y="1436738"/>
            <a:ext cx="4108704" cy="473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464000" y="2062623"/>
            <a:ext cx="4656870" cy="29665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Laat</a:t>
            </a:r>
            <a:r>
              <a:rPr lang="en-GB" sz="2400" dirty="0" smtClean="0"/>
              <a:t> de </a:t>
            </a:r>
            <a:r>
              <a:rPr lang="en-GB" sz="2400" dirty="0" err="1" smtClean="0"/>
              <a:t>borstkas</a:t>
            </a:r>
            <a:r>
              <a:rPr lang="en-GB" sz="2400" dirty="0" smtClean="0"/>
              <a:t> </a:t>
            </a:r>
            <a:r>
              <a:rPr lang="en-GB" sz="2400" dirty="0" err="1" smtClean="0"/>
              <a:t>terugvallen</a:t>
            </a:r>
            <a:endParaRPr lang="en-GB" sz="2400" dirty="0" smtClean="0"/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Herhaal</a:t>
            </a:r>
            <a:r>
              <a:rPr lang="en-GB" sz="2400" dirty="0" smtClean="0"/>
              <a:t> de </a:t>
            </a:r>
            <a:r>
              <a:rPr lang="en-GB" sz="2400" dirty="0" err="1" smtClean="0"/>
              <a:t>beademing</a:t>
            </a:r>
            <a:endParaRPr lang="en-GB" sz="2400" dirty="0" smtClean="0"/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Onderbreek</a:t>
            </a:r>
            <a:r>
              <a:rPr lang="en-GB" sz="2400" dirty="0" smtClean="0"/>
              <a:t> borstcompressies </a:t>
            </a:r>
            <a:r>
              <a:rPr lang="en-GB" sz="2400" dirty="0" err="1" smtClean="0"/>
              <a:t>niet</a:t>
            </a:r>
            <a:r>
              <a:rPr lang="en-GB" sz="2400" dirty="0" smtClean="0"/>
              <a:t> </a:t>
            </a:r>
            <a:r>
              <a:rPr lang="en-GB" sz="2400" dirty="0" err="1" smtClean="0"/>
              <a:t>langer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10 </a:t>
            </a:r>
            <a:r>
              <a:rPr lang="en-GB" sz="2400" dirty="0" err="1" smtClean="0"/>
              <a:t>seconde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BEADEMEN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9"/>
          <a:stretch/>
        </p:blipFill>
        <p:spPr>
          <a:xfrm>
            <a:off x="597408" y="1461515"/>
            <a:ext cx="3840480" cy="422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8293" y="5141196"/>
            <a:ext cx="4395352" cy="8395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sz="4800" dirty="0" smtClean="0"/>
              <a:t>30	</a:t>
            </a:r>
            <a:r>
              <a:rPr lang="nl-NL" sz="4800" b="1" dirty="0" smtClean="0">
                <a:solidFill>
                  <a:srgbClr val="FF0000"/>
                </a:solidFill>
              </a:rPr>
              <a:t> </a:t>
            </a:r>
            <a:r>
              <a:rPr lang="en-GB" sz="4800" dirty="0" smtClean="0"/>
              <a:t>			2</a:t>
            </a:r>
            <a:endParaRPr lang="en-US" sz="4800" dirty="0" smtClean="0"/>
          </a:p>
        </p:txBody>
      </p:sp>
      <p:sp>
        <p:nvSpPr>
          <p:cNvPr id="23556" name="Rechthoek 5"/>
          <p:cNvSpPr>
            <a:spLocks noChangeArrowheads="1"/>
          </p:cNvSpPr>
          <p:nvPr/>
        </p:nvSpPr>
        <p:spPr bwMode="auto">
          <a:xfrm>
            <a:off x="322623" y="5814241"/>
            <a:ext cx="85066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</a:pPr>
            <a:r>
              <a:rPr lang="en-GB" sz="2100" i="1" dirty="0" err="1" smtClean="0"/>
              <a:t>Indien</a:t>
            </a:r>
            <a:r>
              <a:rPr lang="en-GB" sz="2100" i="1" dirty="0" smtClean="0"/>
              <a:t> </a:t>
            </a:r>
            <a:r>
              <a:rPr lang="en-GB" sz="2100" i="1" dirty="0" err="1"/>
              <a:t>mogelijk</a:t>
            </a:r>
            <a:r>
              <a:rPr lang="en-GB" sz="2100" i="1" dirty="0"/>
              <a:t>: </a:t>
            </a:r>
            <a:r>
              <a:rPr lang="en-GB" sz="2100" i="1" dirty="0" err="1"/>
              <a:t>wissel</a:t>
            </a:r>
            <a:r>
              <a:rPr lang="en-GB" sz="2100" i="1" dirty="0"/>
              <a:t> </a:t>
            </a:r>
            <a:r>
              <a:rPr lang="en-GB" sz="2100" i="1" dirty="0" err="1"/>
              <a:t>om</a:t>
            </a:r>
            <a:r>
              <a:rPr lang="en-GB" sz="2100" i="1" dirty="0"/>
              <a:t> </a:t>
            </a:r>
            <a:r>
              <a:rPr lang="en-GB" sz="2100" i="1" dirty="0" smtClean="0"/>
              <a:t>de 2 </a:t>
            </a:r>
            <a:r>
              <a:rPr lang="en-GB" sz="2100" i="1" dirty="0" err="1"/>
              <a:t>minuten</a:t>
            </a:r>
            <a:r>
              <a:rPr lang="en-GB" sz="2100" i="1" dirty="0"/>
              <a:t> van </a:t>
            </a:r>
            <a:r>
              <a:rPr lang="en-GB" sz="2100" i="1" dirty="0" err="1"/>
              <a:t>hulpverlener</a:t>
            </a:r>
            <a:endParaRPr lang="en-US" sz="2100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GA DOOR MET REANIMEREN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2"/>
          <a:stretch/>
        </p:blipFill>
        <p:spPr>
          <a:xfrm>
            <a:off x="1052014" y="1543678"/>
            <a:ext cx="3168975" cy="36967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4590342" y="1330318"/>
            <a:ext cx="3395418" cy="391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200" dirty="0">
                <a:solidFill>
                  <a:srgbClr val="084077"/>
                </a:solidFill>
                <a:latin typeface="Arial" charset="0"/>
                <a:ea typeface="+mn-ea"/>
                <a:cs typeface="Arial" charset="0"/>
              </a:rPr>
              <a:t>WELKOM</a:t>
            </a:r>
          </a:p>
        </p:txBody>
      </p:sp>
      <p:pic>
        <p:nvPicPr>
          <p:cNvPr id="5" name="zaZqcgYFA5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0106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</a:t>
            </a:r>
            <a:r>
              <a:rPr lang="en-GB" sz="4000" b="1" dirty="0" smtClean="0">
                <a:solidFill>
                  <a:srgbClr val="084077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 smtClean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Oefenen vaardigheden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200" dirty="0">
                <a:solidFill>
                  <a:srgbClr val="084077"/>
                </a:solidFill>
                <a:latin typeface="Arial" charset="0"/>
                <a:cs typeface="Arial" charset="0"/>
              </a:rPr>
              <a:t>REANIMEREN </a:t>
            </a:r>
            <a:r>
              <a:rPr lang="nl-NL" sz="2800" b="1" kern="1200" dirty="0" smtClean="0">
                <a:solidFill>
                  <a:srgbClr val="084077"/>
                </a:solidFill>
                <a:latin typeface="Arial" charset="0"/>
                <a:cs typeface="Arial" charset="0"/>
              </a:rPr>
              <a:t>MET AED</a:t>
            </a:r>
            <a:endParaRPr lang="nl-NL" sz="2800" b="1" kern="1200" dirty="0">
              <a:solidFill>
                <a:srgbClr val="084077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Exao7GOhIU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1"/>
          <p:cNvSpPr>
            <a:spLocks noChangeAspect="1"/>
          </p:cNvSpPr>
          <p:nvPr/>
        </p:nvSpPr>
        <p:spPr>
          <a:xfrm>
            <a:off x="1159898" y="3686200"/>
            <a:ext cx="3493862" cy="789113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1159898" y="2096917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1159898" y="2625880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1159898" y="1571597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5"/>
          <p:cNvSpPr>
            <a:spLocks noChangeAspect="1"/>
          </p:cNvSpPr>
          <p:nvPr/>
        </p:nvSpPr>
        <p:spPr>
          <a:xfrm>
            <a:off x="1159898" y="3154843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7"/>
          <p:cNvSpPr>
            <a:spLocks noChangeAspect="1"/>
          </p:cNvSpPr>
          <p:nvPr/>
        </p:nvSpPr>
        <p:spPr>
          <a:xfrm>
            <a:off x="1159898" y="4540791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7"/>
          <p:cNvSpPr>
            <a:spLocks/>
          </p:cNvSpPr>
          <p:nvPr/>
        </p:nvSpPr>
        <p:spPr>
          <a:xfrm>
            <a:off x="1159898" y="5071296"/>
            <a:ext cx="35454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 </a:t>
            </a:r>
          </a:p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zodra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05157" y="2039597"/>
            <a:ext cx="3918412" cy="25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Laat een AED halen indien beschikbaar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Geen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omstander</a:t>
            </a:r>
            <a:r>
              <a:rPr lang="en-GB" sz="2400" dirty="0" smtClean="0">
                <a:solidFill>
                  <a:srgbClr val="000000"/>
                </a:solidFill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haal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controle</a:t>
            </a:r>
            <a:r>
              <a:rPr lang="en-US" sz="2400" dirty="0" smtClean="0">
                <a:solidFill>
                  <a:srgbClr val="000000"/>
                </a:solidFill>
              </a:rPr>
              <a:t> van de </a:t>
            </a:r>
            <a:r>
              <a:rPr lang="en-US" sz="2400" dirty="0" err="1" smtClean="0">
                <a:solidFill>
                  <a:srgbClr val="000000"/>
                </a:solidFill>
              </a:rPr>
              <a:t>ademhaling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een</a:t>
            </a:r>
            <a:r>
              <a:rPr lang="en-US" sz="2400" dirty="0" smtClean="0">
                <a:solidFill>
                  <a:srgbClr val="000000"/>
                </a:solidFill>
              </a:rPr>
              <a:t> AED </a:t>
            </a:r>
            <a:r>
              <a:rPr lang="en-US" sz="2400" dirty="0" err="1" smtClean="0">
                <a:solidFill>
                  <a:srgbClr val="000000"/>
                </a:solidFill>
              </a:rPr>
              <a:t>indien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</a:rPr>
              <a:t>direct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beschikbaar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3" descr="3.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991" y="1268413"/>
            <a:ext cx="3403955" cy="40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GEBRUIK VAN DE AED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04464" y="2024285"/>
            <a:ext cx="4131763" cy="40832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400" dirty="0" err="1" smtClean="0"/>
              <a:t>Sommige</a:t>
            </a:r>
            <a:r>
              <a:rPr lang="en-GB" sz="2400" dirty="0" smtClean="0"/>
              <a:t> AED’s </a:t>
            </a:r>
            <a:r>
              <a:rPr lang="en-GB" sz="2400" dirty="0" err="1" smtClean="0"/>
              <a:t>gaan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automatisch</a:t>
            </a:r>
            <a:r>
              <a:rPr lang="en-GB" sz="2400" dirty="0" smtClean="0"/>
              <a:t> </a:t>
            </a:r>
            <a:r>
              <a:rPr lang="en-GB" sz="2400" dirty="0" err="1" smtClean="0"/>
              <a:t>aan</a:t>
            </a:r>
            <a:r>
              <a:rPr lang="en-GB" sz="2400" dirty="0" smtClean="0"/>
              <a:t> </a:t>
            </a:r>
            <a:r>
              <a:rPr lang="en-GB" sz="2400" dirty="0" err="1" smtClean="0"/>
              <a:t>als</a:t>
            </a:r>
            <a:r>
              <a:rPr lang="en-GB" sz="2400" dirty="0" smtClean="0"/>
              <a:t> u de </a:t>
            </a:r>
            <a:r>
              <a:rPr lang="en-GB" sz="2400" dirty="0" err="1" smtClean="0"/>
              <a:t>deksel</a:t>
            </a:r>
            <a:r>
              <a:rPr lang="en-GB" sz="2400" dirty="0" smtClean="0"/>
              <a:t> </a:t>
            </a:r>
            <a:r>
              <a:rPr lang="en-GB" sz="2400" dirty="0" err="1" smtClean="0"/>
              <a:t>opent</a:t>
            </a:r>
            <a:r>
              <a:rPr lang="en-GB" sz="2400" dirty="0" smtClean="0"/>
              <a:t>. 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anderen</a:t>
            </a:r>
            <a:r>
              <a:rPr lang="en-GB" sz="2400" dirty="0" smtClean="0"/>
              <a:t> </a:t>
            </a:r>
            <a:r>
              <a:rPr lang="en-GB" sz="2400" dirty="0" err="1" smtClean="0"/>
              <a:t>moet</a:t>
            </a:r>
            <a:r>
              <a:rPr lang="en-GB" sz="2400" dirty="0" smtClean="0"/>
              <a:t> u </a:t>
            </a:r>
            <a:r>
              <a:rPr lang="en-GB" sz="2400" dirty="0" err="1" smtClean="0"/>
              <a:t>een</a:t>
            </a:r>
            <a:r>
              <a:rPr lang="en-GB" sz="2400" dirty="0" smtClean="0"/>
              <a:t> “</a:t>
            </a:r>
            <a:r>
              <a:rPr lang="en-GB" sz="2400" dirty="0" err="1" smtClean="0"/>
              <a:t>aan”-knop</a:t>
            </a:r>
            <a:r>
              <a:rPr lang="en-GB" sz="2400" dirty="0" smtClean="0"/>
              <a:t> </a:t>
            </a:r>
            <a:r>
              <a:rPr lang="en-GB" sz="2400" dirty="0" err="1" smtClean="0"/>
              <a:t>indrukken</a:t>
            </a:r>
            <a:r>
              <a:rPr lang="en-GB" sz="2400" dirty="0" smtClean="0"/>
              <a:t>.</a:t>
            </a:r>
          </a:p>
          <a:p>
            <a:pPr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err="1" smtClean="0"/>
              <a:t>Er</a:t>
            </a:r>
            <a:r>
              <a:rPr lang="en-GB" sz="2400" dirty="0" smtClean="0"/>
              <a:t> </a:t>
            </a:r>
            <a:r>
              <a:rPr lang="en-GB" sz="2400" dirty="0" err="1" smtClean="0"/>
              <a:t>zijn</a:t>
            </a:r>
            <a:r>
              <a:rPr lang="en-GB" sz="2400" dirty="0" smtClean="0"/>
              <a:t> AED’s </a:t>
            </a:r>
            <a:r>
              <a:rPr lang="en-GB" sz="2400" u="sng" dirty="0" smtClean="0"/>
              <a:t>met</a:t>
            </a:r>
            <a:r>
              <a:rPr lang="en-GB" sz="2400" dirty="0" smtClean="0"/>
              <a:t> en </a:t>
            </a:r>
            <a:r>
              <a:rPr lang="en-GB" sz="2400" u="sng" dirty="0" err="1" smtClean="0"/>
              <a:t>zonder</a:t>
            </a:r>
            <a:r>
              <a:rPr lang="en-GB" sz="2400" dirty="0" smtClean="0"/>
              <a:t> </a:t>
            </a:r>
            <a:r>
              <a:rPr lang="en-GB" sz="2400" dirty="0" err="1" smtClean="0"/>
              <a:t>schok-knop</a:t>
            </a:r>
            <a:endParaRPr lang="en-GB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ZET DE AED AAN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7"/>
          <a:stretch/>
        </p:blipFill>
        <p:spPr>
          <a:xfrm>
            <a:off x="668084" y="1863007"/>
            <a:ext cx="3733228" cy="375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VOLG AED-INSTRUCTIES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1" t="4379" b="8076"/>
          <a:stretch/>
        </p:blipFill>
        <p:spPr>
          <a:xfrm>
            <a:off x="1674618" y="1185623"/>
            <a:ext cx="2249826" cy="24475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9" t="2508" b="5244"/>
          <a:stretch/>
        </p:blipFill>
        <p:spPr>
          <a:xfrm>
            <a:off x="5193536" y="1185623"/>
            <a:ext cx="2435800" cy="26450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6" t="1814" b="3628"/>
          <a:stretch/>
        </p:blipFill>
        <p:spPr>
          <a:xfrm>
            <a:off x="1528180" y="3941324"/>
            <a:ext cx="2396264" cy="284784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4" t="1572" b="3143"/>
          <a:stretch/>
        </p:blipFill>
        <p:spPr>
          <a:xfrm>
            <a:off x="5350732" y="3941324"/>
            <a:ext cx="2121408" cy="253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</a:t>
            </a:r>
            <a:r>
              <a:rPr lang="en-GB" sz="4000" b="1" dirty="0" smtClean="0">
                <a:solidFill>
                  <a:srgbClr val="084077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 smtClean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Oefenen vaardigheden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 dirty="0" err="1" smtClean="0">
                <a:solidFill>
                  <a:srgbClr val="084077"/>
                </a:solidFill>
              </a:rPr>
              <a:t>Aanvullende</a:t>
            </a:r>
            <a:r>
              <a:rPr lang="en-GB" sz="4400" b="1" dirty="0" smtClean="0">
                <a:solidFill>
                  <a:srgbClr val="084077"/>
                </a:solidFill>
              </a:rPr>
              <a:t> </a:t>
            </a:r>
            <a:r>
              <a:rPr lang="en-GB" sz="4400" b="1" dirty="0" err="1" smtClean="0">
                <a:solidFill>
                  <a:srgbClr val="084077"/>
                </a:solidFill>
              </a:rPr>
              <a:t>vaardigheden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436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Afbeelding 4" descr="3.06.pdf"/>
          <p:cNvPicPr>
            <a:picLocks noChangeAspect="1"/>
          </p:cNvPicPr>
          <p:nvPr/>
        </p:nvPicPr>
        <p:blipFill>
          <a:blip r:embed="rId3" cstate="print"/>
          <a:srcRect l="20547" t="13840" r="16438" b="20634"/>
          <a:stretch>
            <a:fillRect/>
          </a:stretch>
        </p:blipFill>
        <p:spPr bwMode="auto">
          <a:xfrm>
            <a:off x="692000" y="1494874"/>
            <a:ext cx="3719362" cy="46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STABIELE ZIJLIGGING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289208" y="1543810"/>
            <a:ext cx="34478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Wanneer het slachtoffer (weer) normaal ademt, leg in stabiele zijligging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Laat eventuele elektroden zitten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Laat de AED aan staan</a:t>
            </a:r>
            <a:endParaRPr lang="nl-NL" sz="2400" dirty="0"/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fbeelding 5" descr="3.03.pdf"/>
          <p:cNvPicPr>
            <a:picLocks noChangeAspect="1"/>
          </p:cNvPicPr>
          <p:nvPr/>
        </p:nvPicPr>
        <p:blipFill>
          <a:blip r:embed="rId3" cstate="print"/>
          <a:srcRect l="12888" t="14325" r="15839" b="23647"/>
          <a:stretch>
            <a:fillRect/>
          </a:stretch>
        </p:blipFill>
        <p:spPr bwMode="auto">
          <a:xfrm>
            <a:off x="1129821" y="412750"/>
            <a:ext cx="2648272" cy="27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Afbeelding 6" descr="3.04.pdf"/>
          <p:cNvPicPr>
            <a:picLocks noChangeAspect="1"/>
          </p:cNvPicPr>
          <p:nvPr/>
        </p:nvPicPr>
        <p:blipFill>
          <a:blip r:embed="rId4" cstate="print"/>
          <a:srcRect l="12614" t="13187" r="17490" b="21117"/>
          <a:stretch>
            <a:fillRect/>
          </a:stretch>
        </p:blipFill>
        <p:spPr bwMode="auto">
          <a:xfrm>
            <a:off x="4790936" y="412750"/>
            <a:ext cx="2452827" cy="27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Afbeelding 7" descr="3.05.pdf"/>
          <p:cNvPicPr>
            <a:picLocks noChangeAspect="1"/>
          </p:cNvPicPr>
          <p:nvPr/>
        </p:nvPicPr>
        <p:blipFill>
          <a:blip r:embed="rId5" cstate="print"/>
          <a:srcRect l="16216" t="14565" r="18919" b="21928"/>
          <a:stretch>
            <a:fillRect/>
          </a:stretch>
        </p:blipFill>
        <p:spPr bwMode="auto">
          <a:xfrm>
            <a:off x="890361" y="3158836"/>
            <a:ext cx="2651352" cy="30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Afbeelding 8" descr="3.06.pdf"/>
          <p:cNvPicPr>
            <a:picLocks noChangeAspect="1"/>
          </p:cNvPicPr>
          <p:nvPr/>
        </p:nvPicPr>
        <p:blipFill>
          <a:blip r:embed="rId6" cstate="print"/>
          <a:srcRect l="20547" t="13840" r="16438" b="20634"/>
          <a:stretch>
            <a:fillRect/>
          </a:stretch>
        </p:blipFill>
        <p:spPr bwMode="auto">
          <a:xfrm>
            <a:off x="4802866" y="3361914"/>
            <a:ext cx="2440898" cy="302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512000"/>
            <a:ext cx="8229600" cy="5097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Aan</a:t>
            </a:r>
            <a:r>
              <a:rPr lang="en-GB" sz="2800" dirty="0" smtClean="0"/>
              <a:t> het </a:t>
            </a:r>
            <a:r>
              <a:rPr lang="en-GB" sz="2800" dirty="0" err="1" smtClean="0"/>
              <a:t>einde</a:t>
            </a:r>
            <a:r>
              <a:rPr lang="en-GB" sz="2800" dirty="0" smtClean="0"/>
              <a:t> van </a:t>
            </a:r>
            <a:r>
              <a:rPr lang="en-GB" sz="2800" dirty="0" err="1" smtClean="0"/>
              <a:t>deze</a:t>
            </a:r>
            <a:r>
              <a:rPr lang="en-GB" sz="2800" dirty="0" smtClean="0"/>
              <a:t> cursus </a:t>
            </a:r>
            <a:r>
              <a:rPr lang="en-GB" sz="2800" dirty="0" err="1" smtClean="0"/>
              <a:t>kunt</a:t>
            </a:r>
            <a:r>
              <a:rPr lang="en-GB" sz="2800" dirty="0" smtClean="0"/>
              <a:t> u </a:t>
            </a:r>
            <a:r>
              <a:rPr lang="en-GB" sz="2800" dirty="0" err="1" smtClean="0"/>
              <a:t>demonstreren</a:t>
            </a:r>
            <a:r>
              <a:rPr lang="en-GB" sz="2800" dirty="0" smtClean="0"/>
              <a:t>:</a:t>
            </a:r>
          </a:p>
          <a:p>
            <a:pPr eaLnBrk="1" hangingPunct="1">
              <a:lnSpc>
                <a:spcPct val="50000"/>
              </a:lnSpc>
              <a:spcAft>
                <a:spcPct val="15000"/>
              </a:spcAft>
            </a:pPr>
            <a:endParaRPr lang="en-GB" sz="2800" dirty="0" smtClean="0"/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bewusteloos</a:t>
            </a:r>
            <a:r>
              <a:rPr lang="en-GB" sz="2400" dirty="0" smtClean="0"/>
              <a:t>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</a:t>
            </a:r>
            <a:r>
              <a:rPr lang="en-GB" sz="2400" dirty="0" err="1" smtClean="0"/>
              <a:t>benadert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borstcompressies en </a:t>
            </a:r>
            <a:r>
              <a:rPr lang="en-GB" sz="2400" dirty="0" err="1" smtClean="0"/>
              <a:t>beademingen</a:t>
            </a:r>
            <a:r>
              <a:rPr lang="en-GB" sz="2400" dirty="0" smtClean="0"/>
              <a:t> </a:t>
            </a:r>
            <a:r>
              <a:rPr lang="en-GB" sz="2400" dirty="0" err="1" smtClean="0"/>
              <a:t>uitvoert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automatische</a:t>
            </a:r>
            <a:r>
              <a:rPr lang="en-GB" sz="2400" dirty="0" smtClean="0"/>
              <a:t> </a:t>
            </a:r>
            <a:r>
              <a:rPr lang="en-GB" sz="2400" dirty="0" err="1" smtClean="0"/>
              <a:t>externe</a:t>
            </a:r>
            <a:r>
              <a:rPr lang="en-GB" sz="2400" dirty="0" smtClean="0"/>
              <a:t> defibrillator </a:t>
            </a:r>
            <a:r>
              <a:rPr lang="en-GB" sz="2400" dirty="0" err="1" smtClean="0"/>
              <a:t>gebruikt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bewusteloos</a:t>
            </a:r>
            <a:r>
              <a:rPr lang="en-GB" sz="2400" dirty="0" smtClean="0"/>
              <a:t>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met </a:t>
            </a:r>
            <a:r>
              <a:rPr lang="en-GB" sz="2400" dirty="0" err="1" smtClean="0"/>
              <a:t>normale</a:t>
            </a:r>
            <a:r>
              <a:rPr lang="en-GB" sz="2400" dirty="0" smtClean="0"/>
              <a:t> </a:t>
            </a:r>
            <a:r>
              <a:rPr lang="en-GB" sz="2400" dirty="0" err="1" smtClean="0"/>
              <a:t>ademhaling</a:t>
            </a:r>
            <a:r>
              <a:rPr lang="en-GB" sz="2400" dirty="0" smtClean="0"/>
              <a:t> in </a:t>
            </a:r>
            <a:r>
              <a:rPr lang="en-GB" sz="2400" dirty="0" err="1" smtClean="0"/>
              <a:t>stabiele</a:t>
            </a:r>
            <a:r>
              <a:rPr lang="en-GB" sz="2400" dirty="0" smtClean="0"/>
              <a:t> </a:t>
            </a:r>
            <a:r>
              <a:rPr lang="en-GB" sz="2400" dirty="0" err="1" smtClean="0"/>
              <a:t>zijligging</a:t>
            </a:r>
            <a:r>
              <a:rPr lang="en-GB" sz="2400" dirty="0" smtClean="0"/>
              <a:t> </a:t>
            </a:r>
            <a:r>
              <a:rPr lang="en-GB" sz="2400" dirty="0" err="1" smtClean="0"/>
              <a:t>plaatst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rugslagen</a:t>
            </a:r>
            <a:r>
              <a:rPr lang="en-GB" sz="2400" dirty="0" smtClean="0"/>
              <a:t> en </a:t>
            </a:r>
            <a:r>
              <a:rPr lang="en-GB" sz="2400" dirty="0" err="1" smtClean="0"/>
              <a:t>buikstoten</a:t>
            </a:r>
            <a:r>
              <a:rPr lang="en-GB" sz="2400" dirty="0" smtClean="0"/>
              <a:t> </a:t>
            </a:r>
            <a:r>
              <a:rPr lang="en-GB" sz="2400" dirty="0" err="1" smtClean="0"/>
              <a:t>uitvoert</a:t>
            </a:r>
            <a:r>
              <a:rPr lang="en-GB" sz="2400" dirty="0" smtClean="0"/>
              <a:t> </a:t>
            </a:r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</a:t>
            </a:r>
            <a:r>
              <a:rPr lang="en-GB" sz="2400" dirty="0" err="1" smtClean="0"/>
              <a:t>dat</a:t>
            </a:r>
            <a:r>
              <a:rPr lang="en-GB" sz="2400" dirty="0" smtClean="0"/>
              <a:t> </a:t>
            </a:r>
            <a:r>
              <a:rPr lang="en-GB" sz="2400" dirty="0" err="1" smtClean="0"/>
              <a:t>zich</a:t>
            </a:r>
            <a:r>
              <a:rPr lang="en-GB" sz="2400" dirty="0" smtClean="0"/>
              <a:t> </a:t>
            </a:r>
            <a:r>
              <a:rPr lang="en-GB" sz="2400" dirty="0" err="1" smtClean="0"/>
              <a:t>heeft</a:t>
            </a:r>
            <a:r>
              <a:rPr lang="en-GB" sz="2400" dirty="0" smtClean="0"/>
              <a:t> </a:t>
            </a:r>
            <a:r>
              <a:rPr lang="en-GB" sz="2400" dirty="0" err="1" smtClean="0"/>
              <a:t>verslikt</a:t>
            </a:r>
            <a:endParaRPr lang="en-GB" sz="2400" dirty="0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LEERDOELEN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 dirty="0" err="1" smtClean="0">
                <a:solidFill>
                  <a:srgbClr val="084077"/>
                </a:solidFill>
              </a:rPr>
              <a:t>Aanvullende</a:t>
            </a:r>
            <a:r>
              <a:rPr lang="en-GB" sz="4400" b="1" dirty="0" smtClean="0">
                <a:solidFill>
                  <a:srgbClr val="084077"/>
                </a:solidFill>
              </a:rPr>
              <a:t> </a:t>
            </a:r>
            <a:r>
              <a:rPr lang="en-GB" sz="4400" b="1" dirty="0" err="1" smtClean="0">
                <a:solidFill>
                  <a:srgbClr val="084077"/>
                </a:solidFill>
              </a:rPr>
              <a:t>informatie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866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Starten en staken van de reanimatie</a:t>
            </a:r>
          </a:p>
          <a:p>
            <a:r>
              <a:rPr lang="nl-NL" dirty="0" smtClean="0"/>
              <a:t>Wat te doen ná een reanimatie</a:t>
            </a:r>
          </a:p>
          <a:p>
            <a:endParaRPr lang="nl-NL" dirty="0"/>
          </a:p>
          <a:p>
            <a:r>
              <a:rPr lang="nl-NL" dirty="0" smtClean="0"/>
              <a:t>Zie ook </a:t>
            </a:r>
            <a:r>
              <a:rPr lang="nl-NL" dirty="0" smtClean="0">
                <a:hlinkClick r:id="rId3"/>
              </a:rPr>
              <a:t>www.reanimatieraad.nl</a:t>
            </a:r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7333" r="16999" b="9916"/>
          <a:stretch/>
        </p:blipFill>
        <p:spPr bwMode="auto">
          <a:xfrm>
            <a:off x="6788727" y="2549814"/>
            <a:ext cx="1810078" cy="30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ig_2_1_Interactions_dispbystAED_2_201507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/>
      </p:pic>
      <p:sp>
        <p:nvSpPr>
          <p:cNvPr id="7" name="Rechthoek 6"/>
          <p:cNvSpPr/>
          <p:nvPr/>
        </p:nvSpPr>
        <p:spPr>
          <a:xfrm>
            <a:off x="3945467" y="3810000"/>
            <a:ext cx="118533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MELDKAMERINSTRUCTIE ALS ONDERDEEL VAN REANIMATIE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0819" y="570706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nl-NL" dirty="0" smtClean="0"/>
              <a:t>Reanimatie Oproep Netwerken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sz="3000" dirty="0" smtClean="0"/>
              <a:t>Aanmelden via </a:t>
            </a:r>
            <a:r>
              <a:rPr lang="nl-NL" sz="3000" dirty="0" smtClean="0">
                <a:hlinkClick r:id="rId3"/>
              </a:rPr>
              <a:t>www.hartstichting.nl/reanimatie</a:t>
            </a:r>
            <a:endParaRPr lang="nl-NL" sz="3000" dirty="0" smtClean="0"/>
          </a:p>
          <a:p>
            <a:pPr marL="0" indent="0">
              <a:spcBef>
                <a:spcPts val="0"/>
              </a:spcBef>
              <a:buNone/>
            </a:pPr>
            <a:endParaRPr lang="nl-NL" sz="3000" dirty="0" smtClean="0"/>
          </a:p>
          <a:p>
            <a:pPr marL="0" indent="0">
              <a:spcBef>
                <a:spcPts val="0"/>
              </a:spcBef>
              <a:buNone/>
            </a:pPr>
            <a:endParaRPr lang="nl-NL" dirty="0" smtClean="0"/>
          </a:p>
          <a:p>
            <a:pPr marL="0" indent="0">
              <a:spcBef>
                <a:spcPts val="0"/>
              </a:spcBef>
              <a:buNone/>
            </a:pPr>
            <a:endParaRPr lang="nl-NL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86" y="2349382"/>
            <a:ext cx="5815227" cy="302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Hulpmiddelen </a:t>
            </a:r>
          </a:p>
          <a:p>
            <a:r>
              <a:rPr lang="nl-NL" dirty="0" smtClean="0"/>
              <a:t>Opfristrainingen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41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4788" y="1946314"/>
            <a:ext cx="8742362" cy="3804246"/>
          </a:xfrm>
        </p:spPr>
        <p:txBody>
          <a:bodyPr/>
          <a:lstStyle/>
          <a:p>
            <a:r>
              <a:rPr lang="nl-NL" sz="2800" dirty="0" smtClean="0"/>
              <a:t>Een eventueel natte huid moet droog gemaakt worden</a:t>
            </a:r>
          </a:p>
          <a:p>
            <a:endParaRPr lang="nl-NL" sz="2800" dirty="0" smtClean="0"/>
          </a:p>
          <a:p>
            <a:r>
              <a:rPr lang="nl-NL" sz="2800" dirty="0" smtClean="0"/>
              <a:t>Overtollige beharing op de plakplaats af scheren</a:t>
            </a:r>
          </a:p>
          <a:p>
            <a:endParaRPr lang="nl-NL" sz="2800" dirty="0"/>
          </a:p>
          <a:p>
            <a:r>
              <a:rPr lang="nl-NL" sz="2800" dirty="0" smtClean="0"/>
              <a:t>Elektroden niet op een pacemaker of ICD plakken</a:t>
            </a:r>
          </a:p>
          <a:p>
            <a:endParaRPr lang="nl-NL" sz="2800"/>
          </a:p>
          <a:p>
            <a:endParaRPr lang="nl-NL" sz="2800" dirty="0" smtClean="0"/>
          </a:p>
          <a:p>
            <a:endParaRPr lang="nl-NL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BIJZONDERE SITUATIES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80454" y="1977983"/>
            <a:ext cx="3962400" cy="37184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 smtClean="0"/>
              <a:t>De </a:t>
            </a:r>
            <a:r>
              <a:rPr lang="en-GB" sz="2400" dirty="0" err="1" smtClean="0"/>
              <a:t>volgorde</a:t>
            </a:r>
            <a:r>
              <a:rPr lang="en-GB" sz="2400" dirty="0" smtClean="0"/>
              <a:t> van </a:t>
            </a:r>
            <a:r>
              <a:rPr lang="en-GB" sz="2400" dirty="0" err="1" smtClean="0"/>
              <a:t>reanimatie</a:t>
            </a:r>
            <a:r>
              <a:rPr lang="en-GB" sz="2400" dirty="0" smtClean="0"/>
              <a:t> </a:t>
            </a:r>
            <a:r>
              <a:rPr lang="en-GB" sz="2400" dirty="0" err="1" smtClean="0"/>
              <a:t>voor</a:t>
            </a:r>
            <a:r>
              <a:rPr lang="en-GB" sz="2400" dirty="0" smtClean="0"/>
              <a:t> </a:t>
            </a:r>
            <a:r>
              <a:rPr lang="en-GB" sz="2400" dirty="0" err="1" smtClean="0"/>
              <a:t>volwassenen</a:t>
            </a:r>
            <a:r>
              <a:rPr lang="en-GB" sz="2400" dirty="0" smtClean="0"/>
              <a:t> </a:t>
            </a:r>
            <a:r>
              <a:rPr lang="en-GB" sz="2400" dirty="0" err="1" smtClean="0"/>
              <a:t>mag</a:t>
            </a:r>
            <a:r>
              <a:rPr lang="en-GB" sz="2400" dirty="0" smtClean="0"/>
              <a:t> </a:t>
            </a:r>
            <a:r>
              <a:rPr lang="en-GB" sz="2400" dirty="0" err="1" smtClean="0"/>
              <a:t>gebruikt</a:t>
            </a:r>
            <a:r>
              <a:rPr lang="en-GB" sz="2400" dirty="0" smtClean="0"/>
              <a:t> </a:t>
            </a:r>
            <a:r>
              <a:rPr lang="en-GB" sz="2400" dirty="0" err="1" smtClean="0"/>
              <a:t>worden</a:t>
            </a:r>
            <a:r>
              <a:rPr lang="en-GB" sz="2400" dirty="0" smtClean="0"/>
              <a:t> </a:t>
            </a:r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kinderen</a:t>
            </a:r>
            <a:r>
              <a:rPr lang="en-GB" sz="2400" dirty="0" smtClean="0"/>
              <a:t>.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err="1" smtClean="0"/>
              <a:t>Compressies</a:t>
            </a:r>
            <a:r>
              <a:rPr lang="en-GB" sz="2400" dirty="0" smtClean="0"/>
              <a:t> 1/3 </a:t>
            </a:r>
            <a:r>
              <a:rPr lang="en-GB" sz="2400" dirty="0" err="1" smtClean="0"/>
              <a:t>diepte</a:t>
            </a:r>
            <a:r>
              <a:rPr lang="en-GB" sz="2400" dirty="0" smtClean="0"/>
              <a:t> van de </a:t>
            </a:r>
            <a:r>
              <a:rPr lang="en-GB" sz="2400" dirty="0" err="1" smtClean="0"/>
              <a:t>borstkas</a:t>
            </a:r>
            <a:r>
              <a:rPr lang="en-GB" sz="2400" dirty="0" smtClean="0"/>
              <a:t> (4-5 cm)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REANIMATIE BIJ KINDEREN</a:t>
            </a:r>
            <a:endParaRPr lang="en-US" sz="2800" b="1" dirty="0">
              <a:solidFill>
                <a:srgbClr val="084077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" y="2098936"/>
            <a:ext cx="5393369" cy="327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4575969" y="1948589"/>
            <a:ext cx="4371181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/>
              <a:t> </a:t>
            </a:r>
            <a:r>
              <a:rPr lang="en-GB" sz="2400" b="1" dirty="0" err="1"/>
              <a:t>Leeftijd</a:t>
            </a:r>
            <a:r>
              <a:rPr lang="en-GB" sz="2400" b="1" dirty="0"/>
              <a:t> &gt; 8 </a:t>
            </a:r>
            <a:r>
              <a:rPr lang="en-GB" sz="2400" b="1" dirty="0" err="1" smtClean="0"/>
              <a:t>jaar</a:t>
            </a: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dirty="0" err="1" smtClean="0"/>
              <a:t>Gebruik</a:t>
            </a:r>
            <a:r>
              <a:rPr lang="en-GB" sz="2400" dirty="0" smtClean="0"/>
              <a:t> </a:t>
            </a:r>
            <a:r>
              <a:rPr lang="en-GB" sz="2400" dirty="0"/>
              <a:t>AED </a:t>
            </a:r>
            <a:r>
              <a:rPr lang="en-GB" sz="2400" dirty="0" err="1"/>
              <a:t>zoals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volwassenen</a:t>
            </a:r>
            <a:endParaRPr lang="en-GB" sz="2400" dirty="0"/>
          </a:p>
          <a:p>
            <a:pPr marL="711200" lvl="1" indent="-254000">
              <a:lnSpc>
                <a:spcPct val="90000"/>
              </a:lnSpc>
              <a:buFontTx/>
              <a:buChar char="•"/>
            </a:pPr>
            <a:endParaRPr lang="en-GB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/>
              <a:t> </a:t>
            </a:r>
            <a:r>
              <a:rPr lang="en-GB" sz="2400" b="1" dirty="0" err="1"/>
              <a:t>Leeftijd</a:t>
            </a:r>
            <a:r>
              <a:rPr lang="en-GB" sz="2400" b="1" dirty="0"/>
              <a:t> </a:t>
            </a:r>
            <a:r>
              <a:rPr lang="en-GB" sz="2400" b="1" dirty="0" smtClean="0"/>
              <a:t>t/m </a:t>
            </a:r>
            <a:r>
              <a:rPr lang="en-GB" sz="2400" b="1" dirty="0"/>
              <a:t>8 </a:t>
            </a:r>
            <a:r>
              <a:rPr lang="en-GB" sz="2400" b="1" dirty="0" err="1" smtClean="0"/>
              <a:t>jaar</a:t>
            </a: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dirty="0" err="1" smtClean="0"/>
              <a:t>Gebruik</a:t>
            </a:r>
            <a:r>
              <a:rPr lang="en-GB" sz="2400" dirty="0" smtClean="0"/>
              <a:t> kinder-</a:t>
            </a:r>
            <a:r>
              <a:rPr lang="en-GB" sz="2400" dirty="0" err="1" smtClean="0"/>
              <a:t>elektroden</a:t>
            </a:r>
            <a:r>
              <a:rPr lang="en-GB" sz="2400" dirty="0" smtClean="0"/>
              <a:t> </a:t>
            </a:r>
            <a:r>
              <a:rPr lang="en-GB" sz="2400" dirty="0"/>
              <a:t>/ </a:t>
            </a:r>
            <a:r>
              <a:rPr lang="en-GB" sz="2400" dirty="0" smtClean="0"/>
              <a:t>   -</a:t>
            </a:r>
            <a:r>
              <a:rPr lang="en-GB" sz="2400" dirty="0" err="1" smtClean="0"/>
              <a:t>instelling</a:t>
            </a:r>
            <a:r>
              <a:rPr lang="en-GB" sz="2400" dirty="0" smtClean="0"/>
              <a:t> </a:t>
            </a: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beschikbaar</a:t>
            </a:r>
            <a:r>
              <a:rPr lang="en-GB" sz="2400" dirty="0"/>
              <a:t> (</a:t>
            </a:r>
            <a:r>
              <a:rPr lang="en-GB" sz="2400" dirty="0" err="1"/>
              <a:t>gebruik</a:t>
            </a:r>
            <a:r>
              <a:rPr lang="en-GB" sz="2400" dirty="0"/>
              <a:t> </a:t>
            </a:r>
            <a:r>
              <a:rPr lang="en-GB" sz="2400" dirty="0" err="1"/>
              <a:t>anders</a:t>
            </a:r>
            <a:r>
              <a:rPr lang="en-GB" sz="2400" dirty="0"/>
              <a:t> de AED </a:t>
            </a:r>
            <a:r>
              <a:rPr lang="en-GB" sz="2400" dirty="0" err="1"/>
              <a:t>zoals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volwassenen</a:t>
            </a:r>
            <a:r>
              <a:rPr lang="en-GB" sz="2400" dirty="0" smtClean="0"/>
              <a:t>)</a:t>
            </a:r>
          </a:p>
          <a:p>
            <a:pPr marL="711200" lvl="1" indent="-254000">
              <a:lnSpc>
                <a:spcPct val="90000"/>
              </a:lnSpc>
            </a:pPr>
            <a:endParaRPr lang="en-GB" sz="2400" dirty="0" smtClean="0"/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64" y="1917893"/>
            <a:ext cx="3105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AED BIJ KINDEREN</a:t>
            </a:r>
            <a:endParaRPr lang="en-US" sz="2800" b="1" dirty="0">
              <a:solidFill>
                <a:srgbClr val="084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VERSLIKKING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8406" r="910" b="35217"/>
          <a:stretch/>
        </p:blipFill>
        <p:spPr>
          <a:xfrm>
            <a:off x="1527926" y="1222514"/>
            <a:ext cx="6096085" cy="49198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0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VERSLIKKING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4" t="14203" r="24468" b="17391"/>
          <a:stretch/>
        </p:blipFill>
        <p:spPr>
          <a:xfrm>
            <a:off x="904462" y="1219786"/>
            <a:ext cx="2537384" cy="396571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6057" y="5327375"/>
            <a:ext cx="2114194" cy="10409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GB" sz="2800" kern="0" dirty="0" smtClean="0"/>
              <a:t>5</a:t>
            </a:r>
          </a:p>
          <a:p>
            <a:pPr marL="0" indent="0" algn="ctr" eaLnBrk="1" hangingPunct="1">
              <a:buNone/>
            </a:pPr>
            <a:r>
              <a:rPr lang="en-GB" sz="2800" kern="0" dirty="0" err="1"/>
              <a:t>r</a:t>
            </a:r>
            <a:r>
              <a:rPr lang="en-GB" sz="2800" kern="0" dirty="0" err="1" smtClean="0"/>
              <a:t>ugslagen</a:t>
            </a:r>
            <a:endParaRPr lang="en-GB" sz="2800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62770" y="5327374"/>
            <a:ext cx="2114194" cy="10409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GB" sz="2800" kern="0" dirty="0" smtClean="0"/>
              <a:t>5</a:t>
            </a:r>
          </a:p>
          <a:p>
            <a:pPr marL="0" indent="0" algn="ctr" eaLnBrk="1" hangingPunct="1">
              <a:buNone/>
            </a:pPr>
            <a:r>
              <a:rPr lang="en-GB" sz="2800" kern="0" dirty="0" err="1" smtClean="0"/>
              <a:t>buikstoten</a:t>
            </a:r>
            <a:endParaRPr lang="en-GB" sz="2800" kern="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9276" r="28781" b="9855"/>
          <a:stretch/>
        </p:blipFill>
        <p:spPr>
          <a:xfrm>
            <a:off x="5572443" y="1244635"/>
            <a:ext cx="1894847" cy="39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2" y="2471563"/>
            <a:ext cx="8278813" cy="211429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smtClean="0"/>
              <a:t>Elk </a:t>
            </a:r>
            <a:r>
              <a:rPr lang="en-GB" sz="2400" dirty="0" err="1" smtClean="0"/>
              <a:t>jaar</a:t>
            </a:r>
            <a:r>
              <a:rPr lang="en-GB" sz="2400" dirty="0" smtClean="0"/>
              <a:t> </a:t>
            </a:r>
            <a:r>
              <a:rPr lang="en-GB" sz="2400" dirty="0" err="1" smtClean="0"/>
              <a:t>krijgen</a:t>
            </a:r>
            <a:r>
              <a:rPr lang="en-GB" sz="2400" dirty="0" smtClean="0"/>
              <a:t> in Nederland 15.000 </a:t>
            </a:r>
            <a:r>
              <a:rPr lang="en-GB" sz="2400" dirty="0" err="1" smtClean="0"/>
              <a:t>mensen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circulatiestilstand</a:t>
            </a:r>
            <a:r>
              <a:rPr lang="en-GB" sz="2400" dirty="0" smtClean="0"/>
              <a:t> </a:t>
            </a:r>
            <a:r>
              <a:rPr lang="en-GB" sz="2400" dirty="0" err="1" smtClean="0"/>
              <a:t>buiten</a:t>
            </a:r>
            <a:r>
              <a:rPr lang="en-GB" sz="2400" dirty="0" smtClean="0"/>
              <a:t> het </a:t>
            </a:r>
            <a:r>
              <a:rPr lang="en-GB" sz="2400" dirty="0" err="1" smtClean="0"/>
              <a:t>ziekenhuis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smtClean="0"/>
              <a:t>Het </a:t>
            </a:r>
            <a:r>
              <a:rPr lang="en-GB" sz="2400" dirty="0" err="1" smtClean="0"/>
              <a:t>uitvoeren</a:t>
            </a:r>
            <a:r>
              <a:rPr lang="en-GB" sz="2400" dirty="0" smtClean="0"/>
              <a:t> van </a:t>
            </a:r>
            <a:r>
              <a:rPr lang="en-GB" sz="2400" dirty="0" err="1" smtClean="0"/>
              <a:t>reanimatie</a:t>
            </a:r>
            <a:r>
              <a:rPr lang="en-GB" sz="2400" dirty="0" smtClean="0"/>
              <a:t> </a:t>
            </a:r>
            <a:r>
              <a:rPr lang="en-GB" sz="2400" dirty="0" err="1" smtClean="0"/>
              <a:t>vóór</a:t>
            </a:r>
            <a:r>
              <a:rPr lang="en-GB" sz="2400" dirty="0" smtClean="0"/>
              <a:t> de </a:t>
            </a:r>
            <a:r>
              <a:rPr lang="en-GB" sz="2400" dirty="0" err="1" smtClean="0"/>
              <a:t>aankomst</a:t>
            </a:r>
            <a:r>
              <a:rPr lang="en-GB" sz="2400" dirty="0" smtClean="0"/>
              <a:t> van </a:t>
            </a:r>
            <a:r>
              <a:rPr lang="nl-NL" sz="2400" dirty="0" smtClean="0"/>
              <a:t>professionele </a:t>
            </a:r>
            <a:r>
              <a:rPr lang="nl-NL" sz="2400" dirty="0"/>
              <a:t>hulpverleners of first-</a:t>
            </a:r>
            <a:r>
              <a:rPr lang="nl-NL" sz="2400" dirty="0" err="1" smtClean="0"/>
              <a:t>responders</a:t>
            </a:r>
            <a:r>
              <a:rPr lang="nl-NL" sz="2400" dirty="0" smtClean="0"/>
              <a:t> </a:t>
            </a:r>
            <a:r>
              <a:rPr lang="en-GB" sz="2400" dirty="0" smtClean="0"/>
              <a:t>is </a:t>
            </a:r>
            <a:r>
              <a:rPr lang="en-GB" sz="2400" dirty="0" err="1" smtClean="0"/>
              <a:t>voor</a:t>
            </a:r>
            <a:r>
              <a:rPr lang="en-GB" sz="2400" dirty="0" smtClean="0"/>
              <a:t> de </a:t>
            </a:r>
            <a:r>
              <a:rPr lang="en-GB" sz="2400" dirty="0" err="1" smtClean="0"/>
              <a:t>slachtoffers</a:t>
            </a:r>
            <a:r>
              <a:rPr lang="en-GB" sz="2400" dirty="0" smtClean="0"/>
              <a:t> van </a:t>
            </a:r>
            <a:r>
              <a:rPr lang="en-GB" sz="2400" dirty="0" err="1" smtClean="0"/>
              <a:t>levensbelang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ACHTERGRONDINFORMATIE (1)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smtClean="0"/>
          </a:p>
          <a:p>
            <a:pPr marL="0" indent="0" algn="ctr">
              <a:buFontTx/>
              <a:buNone/>
            </a:pPr>
            <a:endParaRPr lang="en-GB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>
                <a:solidFill>
                  <a:srgbClr val="084077"/>
                </a:solidFill>
              </a:rPr>
              <a:t>VRAGEN? </a:t>
            </a:r>
            <a:endParaRPr lang="en-GB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2427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JULLIE MAKEN HET VERSCHIL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13" name="Rounded Rectangle 18"/>
          <p:cNvSpPr/>
          <p:nvPr/>
        </p:nvSpPr>
        <p:spPr>
          <a:xfrm>
            <a:off x="2702671" y="3685520"/>
            <a:ext cx="3959352" cy="82552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9"/>
          <p:cNvSpPr/>
          <p:nvPr/>
        </p:nvSpPr>
        <p:spPr>
          <a:xfrm>
            <a:off x="2702671" y="1859769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ellen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+ AED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0"/>
          <p:cNvSpPr/>
          <p:nvPr/>
        </p:nvSpPr>
        <p:spPr>
          <a:xfrm>
            <a:off x="2702671" y="2469369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1"/>
          <p:cNvSpPr/>
          <p:nvPr/>
        </p:nvSpPr>
        <p:spPr>
          <a:xfrm>
            <a:off x="2702671" y="1250169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2"/>
          <p:cNvSpPr/>
          <p:nvPr/>
        </p:nvSpPr>
        <p:spPr>
          <a:xfrm>
            <a:off x="2702671" y="3075920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4"/>
          <p:cNvSpPr/>
          <p:nvPr/>
        </p:nvSpPr>
        <p:spPr>
          <a:xfrm>
            <a:off x="2702671" y="4590288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4"/>
          <p:cNvSpPr/>
          <p:nvPr/>
        </p:nvSpPr>
        <p:spPr>
          <a:xfrm>
            <a:off x="2702671" y="5199888"/>
            <a:ext cx="39593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2" y="2693236"/>
            <a:ext cx="8278813" cy="24329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smtClean="0"/>
              <a:t>Meer </a:t>
            </a:r>
            <a:r>
              <a:rPr lang="en-GB" sz="2400" dirty="0" err="1" smtClean="0"/>
              <a:t>dan</a:t>
            </a:r>
            <a:r>
              <a:rPr lang="en-GB" sz="2400" dirty="0" smtClean="0"/>
              <a:t> de </a:t>
            </a:r>
            <a:r>
              <a:rPr lang="en-GB" sz="2400" dirty="0" err="1" smtClean="0"/>
              <a:t>helft</a:t>
            </a:r>
            <a:r>
              <a:rPr lang="en-GB" sz="2400" dirty="0" smtClean="0"/>
              <a:t> van de </a:t>
            </a:r>
            <a:r>
              <a:rPr lang="en-GB" sz="2400" dirty="0" err="1" smtClean="0"/>
              <a:t>slachtoffers</a:t>
            </a:r>
            <a:r>
              <a:rPr lang="en-GB" sz="2400" dirty="0" smtClean="0"/>
              <a:t> </a:t>
            </a:r>
            <a:r>
              <a:rPr lang="en-GB" sz="2400" dirty="0" err="1" smtClean="0"/>
              <a:t>heeft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b="1" dirty="0" err="1" smtClean="0"/>
              <a:t>niet</a:t>
            </a:r>
            <a:r>
              <a:rPr lang="en-GB" sz="2400" b="1" dirty="0" smtClean="0"/>
              <a:t> </a:t>
            </a:r>
            <a:r>
              <a:rPr lang="en-GB" sz="2400" dirty="0" err="1" smtClean="0"/>
              <a:t>schokbaar</a:t>
            </a:r>
            <a:r>
              <a:rPr lang="en-GB" sz="2400" dirty="0" smtClean="0"/>
              <a:t> </a:t>
            </a:r>
            <a:r>
              <a:rPr lang="en-GB" sz="2400" dirty="0" err="1" smtClean="0"/>
              <a:t>hartritme</a:t>
            </a:r>
            <a:r>
              <a:rPr lang="en-GB" sz="2400" dirty="0" smtClean="0"/>
              <a:t>. In het </a:t>
            </a:r>
            <a:r>
              <a:rPr lang="en-GB" sz="2400" dirty="0" err="1" smtClean="0"/>
              <a:t>geval</a:t>
            </a:r>
            <a:r>
              <a:rPr lang="en-GB" sz="2400" dirty="0" smtClean="0"/>
              <a:t> van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schokbaar</a:t>
            </a:r>
            <a:r>
              <a:rPr lang="en-GB" sz="2400" dirty="0" smtClean="0"/>
              <a:t> </a:t>
            </a:r>
            <a:r>
              <a:rPr lang="en-GB" sz="2400" dirty="0" err="1" smtClean="0"/>
              <a:t>ritme</a:t>
            </a:r>
            <a:r>
              <a:rPr lang="en-GB" sz="2400" dirty="0" smtClean="0"/>
              <a:t> </a:t>
            </a:r>
            <a:r>
              <a:rPr lang="en-GB" sz="2400" dirty="0" err="1" smtClean="0"/>
              <a:t>kunnen</a:t>
            </a:r>
            <a:r>
              <a:rPr lang="en-GB" sz="2400" dirty="0" smtClean="0"/>
              <a:t> de </a:t>
            </a:r>
            <a:r>
              <a:rPr lang="en-GB" sz="2400" dirty="0" err="1" smtClean="0"/>
              <a:t>overlevingskansen</a:t>
            </a:r>
            <a:r>
              <a:rPr lang="en-GB" sz="2400" dirty="0" smtClean="0"/>
              <a:t> </a:t>
            </a:r>
            <a:r>
              <a:rPr lang="en-GB" sz="2400" dirty="0" err="1" smtClean="0"/>
              <a:t>meer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60</a:t>
            </a:r>
            <a:r>
              <a:rPr lang="en-GB" sz="2400" dirty="0"/>
              <a:t>% </a:t>
            </a:r>
            <a:r>
              <a:rPr lang="en-GB" sz="2400" dirty="0" err="1"/>
              <a:t>bedragen</a:t>
            </a:r>
            <a:r>
              <a:rPr lang="en-GB" sz="2400" dirty="0"/>
              <a:t>, </a:t>
            </a:r>
            <a:r>
              <a:rPr lang="en-GB" sz="2400" dirty="0" err="1" smtClean="0"/>
              <a:t>indien</a:t>
            </a:r>
            <a:r>
              <a:rPr lang="en-GB" sz="2400" dirty="0" smtClean="0"/>
              <a:t> </a:t>
            </a:r>
            <a:r>
              <a:rPr lang="en-GB" sz="2400" dirty="0" err="1" smtClean="0"/>
              <a:t>defibrillatie</a:t>
            </a:r>
            <a:r>
              <a:rPr lang="en-GB" sz="2400" dirty="0" smtClean="0"/>
              <a:t> </a:t>
            </a:r>
            <a:r>
              <a:rPr lang="en-GB" sz="2400" dirty="0" err="1" smtClean="0"/>
              <a:t>binnen</a:t>
            </a:r>
            <a:r>
              <a:rPr lang="en-GB" sz="2400" dirty="0" smtClean="0"/>
              <a:t> </a:t>
            </a:r>
            <a:r>
              <a:rPr lang="en-GB" sz="2400" dirty="0" err="1" smtClean="0"/>
              <a:t>enkele</a:t>
            </a:r>
            <a:r>
              <a:rPr lang="en-GB" sz="2400" dirty="0" smtClean="0"/>
              <a:t> </a:t>
            </a:r>
            <a:r>
              <a:rPr lang="en-GB" sz="2400" dirty="0" err="1" smtClean="0"/>
              <a:t>minuten</a:t>
            </a:r>
            <a:r>
              <a:rPr lang="en-GB" sz="2400" dirty="0" smtClean="0"/>
              <a:t> </a:t>
            </a:r>
            <a:r>
              <a:rPr lang="en-GB" sz="2400" dirty="0" err="1" smtClean="0"/>
              <a:t>plaatsvindt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err="1" smtClean="0"/>
              <a:t>Overleving</a:t>
            </a:r>
            <a:r>
              <a:rPr lang="en-GB" sz="2400" dirty="0" smtClean="0"/>
              <a:t> </a:t>
            </a:r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ontslag</a:t>
            </a:r>
            <a:r>
              <a:rPr lang="en-GB" sz="2400" dirty="0" smtClean="0"/>
              <a:t> </a:t>
            </a:r>
            <a:r>
              <a:rPr lang="en-GB" sz="2400" dirty="0" err="1" smtClean="0"/>
              <a:t>uit</a:t>
            </a:r>
            <a:r>
              <a:rPr lang="en-GB" sz="2400" dirty="0" smtClean="0"/>
              <a:t> het </a:t>
            </a:r>
            <a:r>
              <a:rPr lang="en-GB" sz="2400" dirty="0" err="1" smtClean="0"/>
              <a:t>ziekenhuis</a:t>
            </a:r>
            <a:r>
              <a:rPr lang="en-GB" sz="2400" dirty="0" smtClean="0"/>
              <a:t> </a:t>
            </a:r>
            <a:r>
              <a:rPr lang="en-GB" sz="2400" dirty="0" err="1" smtClean="0"/>
              <a:t>neemt</a:t>
            </a:r>
            <a:r>
              <a:rPr lang="en-GB" sz="2400" dirty="0" smtClean="0"/>
              <a:t> de </a:t>
            </a:r>
            <a:r>
              <a:rPr lang="en-GB" sz="2400" dirty="0" err="1" smtClean="0"/>
              <a:t>laatste</a:t>
            </a:r>
            <a:r>
              <a:rPr lang="en-GB" sz="2400" dirty="0" smtClean="0"/>
              <a:t> </a:t>
            </a:r>
            <a:r>
              <a:rPr lang="en-GB" sz="2400" dirty="0" err="1" smtClean="0"/>
              <a:t>jaren</a:t>
            </a:r>
            <a:r>
              <a:rPr lang="en-GB" sz="2400" dirty="0" smtClean="0"/>
              <a:t> toe en </a:t>
            </a:r>
            <a:r>
              <a:rPr lang="en-GB" sz="2400" dirty="0" err="1" smtClean="0"/>
              <a:t>bedraagt</a:t>
            </a:r>
            <a:r>
              <a:rPr lang="en-GB" sz="2400" dirty="0" smtClean="0"/>
              <a:t> </a:t>
            </a:r>
            <a:r>
              <a:rPr lang="en-GB" sz="2400" dirty="0" err="1" smtClean="0"/>
              <a:t>iets</a:t>
            </a:r>
            <a:r>
              <a:rPr lang="en-GB" sz="2400" dirty="0" smtClean="0"/>
              <a:t> </a:t>
            </a:r>
            <a:r>
              <a:rPr lang="en-GB" sz="2400" dirty="0" err="1" smtClean="0"/>
              <a:t>meer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20%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ACHTERGRONDINFORMATIE (2)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ep 14"/>
          <p:cNvGrpSpPr>
            <a:grpSpLocks/>
          </p:cNvGrpSpPr>
          <p:nvPr/>
        </p:nvGrpSpPr>
        <p:grpSpPr bwMode="auto">
          <a:xfrm>
            <a:off x="750888" y="2306638"/>
            <a:ext cx="7781925" cy="3028950"/>
            <a:chOff x="933595" y="2306638"/>
            <a:chExt cx="7781635" cy="3028950"/>
          </a:xfrm>
        </p:grpSpPr>
        <p:sp>
          <p:nvSpPr>
            <p:cNvPr id="10" name="Ovaal 9"/>
            <p:cNvSpPr/>
            <p:nvPr/>
          </p:nvSpPr>
          <p:spPr>
            <a:xfrm>
              <a:off x="1043128" y="2565400"/>
              <a:ext cx="2195431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2771851" y="3068638"/>
              <a:ext cx="2195430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4643444" y="3068638"/>
              <a:ext cx="2197018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Ovaal 13"/>
            <p:cNvSpPr/>
            <p:nvPr/>
          </p:nvSpPr>
          <p:spPr>
            <a:xfrm>
              <a:off x="6372167" y="2565400"/>
              <a:ext cx="2195430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6152" name="Picture 10" descr="Keten van overleve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3595" y="2306638"/>
              <a:ext cx="7781635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KETEN VAN OVERLEVING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200" dirty="0" smtClean="0">
                <a:solidFill>
                  <a:srgbClr val="084077"/>
                </a:solidFill>
                <a:latin typeface="Arial" charset="0"/>
                <a:ea typeface="+mn-ea"/>
                <a:cs typeface="Arial" charset="0"/>
              </a:rPr>
              <a:t>REANIMEREN ZONDER AED</a:t>
            </a:r>
            <a:endParaRPr lang="nl-NL" sz="2800" b="1" kern="1200" dirty="0">
              <a:solidFill>
                <a:srgbClr val="084077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cIXMgzR9QR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690479" y="3112496"/>
            <a:ext cx="3959352" cy="82552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90479" y="1286745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ellen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+ AED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90479" y="1896345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90479" y="677145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0479" y="2502896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90479" y="4017264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24"/>
          <p:cNvSpPr>
            <a:spLocks/>
          </p:cNvSpPr>
          <p:nvPr/>
        </p:nvSpPr>
        <p:spPr>
          <a:xfrm>
            <a:off x="2690479" y="4626864"/>
            <a:ext cx="39593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angepast 1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1959</TotalTime>
  <Words>1117</Words>
  <Application>Microsoft Office PowerPoint</Application>
  <PresentationFormat>Diavoorstelling (4:3)</PresentationFormat>
  <Paragraphs>293</Paragraphs>
  <Slides>51</Slides>
  <Notes>43</Notes>
  <HiddenSlides>0</HiddenSlides>
  <MMClips>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2" baseType="lpstr">
      <vt:lpstr>Default Design</vt:lpstr>
      <vt:lpstr>LET OP !!!</vt:lpstr>
      <vt:lpstr>PowerPoint-presentatie</vt:lpstr>
      <vt:lpstr>WELKOM</vt:lpstr>
      <vt:lpstr>PowerPoint-presentatie</vt:lpstr>
      <vt:lpstr>PowerPoint-presentatie</vt:lpstr>
      <vt:lpstr>PowerPoint-presentatie</vt:lpstr>
      <vt:lpstr>PowerPoint-presentatie</vt:lpstr>
      <vt:lpstr>REANIMEREN ZONDER AED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AFWIJKENDE ADEMHALING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REANIMEREN MET AED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MELDKAMERINSTRUCTIE ALS ONDERDEEL VAN REANIMATIE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뿿촠뿿첀뿿��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 Maas</dc:creator>
  <cp:lastModifiedBy>A.R. Niemeijer</cp:lastModifiedBy>
  <cp:revision>319</cp:revision>
  <cp:lastPrinted>2016-08-22T15:28:56Z</cp:lastPrinted>
  <dcterms:created xsi:type="dcterms:W3CDTF">2006-04-25T14:24:39Z</dcterms:created>
  <dcterms:modified xsi:type="dcterms:W3CDTF">2016-12-21T12:05:41Z</dcterms:modified>
</cp:coreProperties>
</file>